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74" r:id="rId5"/>
    <p:sldId id="257" r:id="rId6"/>
    <p:sldId id="276" r:id="rId7"/>
    <p:sldId id="283" r:id="rId8"/>
    <p:sldId id="284" r:id="rId9"/>
    <p:sldId id="285" r:id="rId10"/>
    <p:sldId id="286" r:id="rId11"/>
    <p:sldId id="277" r:id="rId12"/>
    <p:sldId id="287" r:id="rId13"/>
    <p:sldId id="288" r:id="rId14"/>
    <p:sldId id="289" r:id="rId15"/>
    <p:sldId id="290" r:id="rId16"/>
    <p:sldId id="291" r:id="rId17"/>
    <p:sldId id="278" r:id="rId18"/>
    <p:sldId id="292" r:id="rId19"/>
    <p:sldId id="293" r:id="rId20"/>
    <p:sldId id="294" r:id="rId21"/>
    <p:sldId id="295" r:id="rId22"/>
    <p:sldId id="296" r:id="rId23"/>
    <p:sldId id="279" r:id="rId24"/>
    <p:sldId id="297" r:id="rId25"/>
    <p:sldId id="298" r:id="rId26"/>
    <p:sldId id="299"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8D0802-63B7-71BA-4F29-0211DF8CAA98}" name="Lauren Wattie" initials="LW" userId="S::lwattie@vaultcommunications.com::83b8e48c-437b-4695-aa09-db6cc27572a9" providerId="AD"/>
  <p188:author id="{8AAF1AB8-D223-B872-43C6-C0C530A40933}" name="Joe Lavis" initials="" userId="S::jlavis@vaultcommunications.com::55679378-3e46-4db4-be5d-95123c4a7ecf" providerId="AD"/>
  <p188:author id="{3D78EEDD-89DC-D9AA-5AA1-BDD8B3DC9A78}" name="Bell Esposito" initials="BE" userId="S::besposito@vaultcommunications.com::bb90ca00-1614-4205-8ff4-4bbd1e51c8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E0E2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AD50B-5545-294E-AA69-DF4BB078CDCF}" v="5" dt="2025-10-02T17:36:59.965"/>
    <p1510:client id="{B7A332A0-8F49-A5AE-8F34-7FA26D269F18}" v="9" dt="2025-10-02T15:38:11.765"/>
    <p1510:client id="{BB975370-583D-3C43-8316-5840EC431B97}" v="2" dt="2025-10-02T15:39:19.245"/>
    <p1510:client id="{C69A2ED7-BE9E-D1F1-AA40-5D45F1C10230}" v="3" dt="2025-10-02T15:38:58.113"/>
    <p1510:client id="{E48B76B8-9122-6CDC-9D03-A6C6D714EC81}" v="4" dt="2025-10-02T19:53:51.7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8"/>
    <p:restoredTop sz="94689"/>
  </p:normalViewPr>
  <p:slideViewPr>
    <p:cSldViewPr snapToGrid="0">
      <p:cViewPr>
        <p:scale>
          <a:sx n="100" d="100"/>
          <a:sy n="100" d="100"/>
        </p:scale>
        <p:origin x="144" y="1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1E407-CB91-4355-A478-1C8D7A66B49A}" type="datetimeFigureOut">
              <a:t>10/7/25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6FD86-0B31-4958-8703-DAE327550587}" type="slidenum">
              <a:t>‹#›</a:t>
            </a:fld>
            <a:endParaRPr lang="en-US"/>
          </a:p>
        </p:txBody>
      </p:sp>
    </p:spTree>
    <p:extLst>
      <p:ext uri="{BB962C8B-B14F-4D97-AF65-F5344CB8AC3E}">
        <p14:creationId xmlns:p14="http://schemas.microsoft.com/office/powerpoint/2010/main" val="192473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716FD86-0B31-4958-8703-DAE327550587}" type="slidenum">
              <a:t>2</a:t>
            </a:fld>
            <a:endParaRPr lang="en-US"/>
          </a:p>
        </p:txBody>
      </p:sp>
    </p:spTree>
    <p:extLst>
      <p:ext uri="{BB962C8B-B14F-4D97-AF65-F5344CB8AC3E}">
        <p14:creationId xmlns:p14="http://schemas.microsoft.com/office/powerpoint/2010/main" val="59093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descr="A black and white background with a red and white triangle&#10;&#10;Description automatically generated">
            <a:extLst>
              <a:ext uri="{FF2B5EF4-FFF2-40B4-BE49-F238E27FC236}">
                <a16:creationId xmlns:a16="http://schemas.microsoft.com/office/drawing/2014/main" id="{E1A72B59-3EF8-4A0B-BD0F-AA12BBA7D091}"/>
              </a:ext>
            </a:extLst>
          </p:cNvPr>
          <p:cNvPicPr>
            <a:picLocks noChangeAspect="1"/>
          </p:cNvPicPr>
          <p:nvPr userDrawn="1"/>
        </p:nvPicPr>
        <p:blipFill>
          <a:blip r:embed="rId2"/>
          <a:stretch>
            <a:fillRect/>
          </a:stretch>
        </p:blipFill>
        <p:spPr>
          <a:xfrm flipH="1">
            <a:off x="0" y="-7619"/>
            <a:ext cx="12192000" cy="6865619"/>
          </a:xfrm>
          <a:prstGeom prst="rect">
            <a:avLst/>
          </a:prstGeom>
        </p:spPr>
      </p:pic>
      <p:sp>
        <p:nvSpPr>
          <p:cNvPr id="2" name="Title 1">
            <a:extLst>
              <a:ext uri="{FF2B5EF4-FFF2-40B4-BE49-F238E27FC236}">
                <a16:creationId xmlns:a16="http://schemas.microsoft.com/office/drawing/2014/main" id="{BE3AFF2D-C9A6-B5D4-6E2F-D0E9B37BFE13}"/>
              </a:ext>
            </a:extLst>
          </p:cNvPr>
          <p:cNvSpPr>
            <a:spLocks noGrp="1"/>
          </p:cNvSpPr>
          <p:nvPr>
            <p:ph type="ctrTitle" hasCustomPrompt="1"/>
          </p:nvPr>
        </p:nvSpPr>
        <p:spPr>
          <a:xfrm>
            <a:off x="826348" y="2716493"/>
            <a:ext cx="7389502" cy="2387600"/>
          </a:xfrm>
        </p:spPr>
        <p:txBody>
          <a:bodyPr anchor="b">
            <a:normAutofit/>
          </a:bodyPr>
          <a:lstStyle>
            <a:lvl1pPr algn="l">
              <a:defRPr sz="5000">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E16FE1C9-B0AE-F0EB-8D9A-CCB595CB2138}"/>
              </a:ext>
            </a:extLst>
          </p:cNvPr>
          <p:cNvSpPr>
            <a:spLocks noGrp="1"/>
          </p:cNvSpPr>
          <p:nvPr>
            <p:ph type="body" sz="quarter" idx="10"/>
          </p:nvPr>
        </p:nvSpPr>
        <p:spPr>
          <a:xfrm>
            <a:off x="826347" y="5246469"/>
            <a:ext cx="7389502" cy="914400"/>
          </a:xfrm>
        </p:spPr>
        <p:txBody>
          <a:bodyPr/>
          <a:lstStyle>
            <a:lvl1pPr marL="0" indent="0">
              <a:buFontTx/>
              <a:buNone/>
              <a:defRPr>
                <a:solidFill>
                  <a:srgbClr val="CE0E2D"/>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7" name="Graphic 16">
            <a:extLst>
              <a:ext uri="{FF2B5EF4-FFF2-40B4-BE49-F238E27FC236}">
                <a16:creationId xmlns:a16="http://schemas.microsoft.com/office/drawing/2014/main" id="{B2ECDBE2-D0AB-3861-A62F-7E2FB975F5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0096" y="769010"/>
            <a:ext cx="2218980" cy="1521036"/>
          </a:xfrm>
          <a:prstGeom prst="rect">
            <a:avLst/>
          </a:prstGeom>
        </p:spPr>
      </p:pic>
    </p:spTree>
    <p:extLst>
      <p:ext uri="{BB962C8B-B14F-4D97-AF65-F5344CB8AC3E}">
        <p14:creationId xmlns:p14="http://schemas.microsoft.com/office/powerpoint/2010/main" val="395181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alpha val="79891"/>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EED3A0-0EA2-B106-45F6-6146CACBDFD6}"/>
              </a:ext>
            </a:extLst>
          </p:cNvPr>
          <p:cNvSpPr/>
          <p:nvPr userDrawn="1"/>
        </p:nvSpPr>
        <p:spPr>
          <a:xfrm>
            <a:off x="9961123" y="149157"/>
            <a:ext cx="2029839" cy="130350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AFF2D-C9A6-B5D4-6E2F-D0E9B37BFE13}"/>
              </a:ext>
            </a:extLst>
          </p:cNvPr>
          <p:cNvSpPr>
            <a:spLocks noGrp="1"/>
          </p:cNvSpPr>
          <p:nvPr>
            <p:ph type="ctrTitle" hasCustomPrompt="1"/>
          </p:nvPr>
        </p:nvSpPr>
        <p:spPr>
          <a:xfrm>
            <a:off x="826347" y="2281954"/>
            <a:ext cx="6836811" cy="4337331"/>
          </a:xfrm>
        </p:spPr>
        <p:txBody>
          <a:bodyPr anchor="ctr">
            <a:normAutofit/>
          </a:bodyPr>
          <a:lstStyle>
            <a:lvl1pPr algn="l">
              <a:defRPr sz="3200" b="1">
                <a:solidFill>
                  <a:schemeClr val="bg1"/>
                </a:solidFill>
              </a:defRPr>
            </a:lvl1pPr>
          </a:lstStyle>
          <a:p>
            <a:r>
              <a:rPr lang="en-US" dirty="0"/>
              <a:t>CLICK TO EDIT MASTER TITLE STYLE</a:t>
            </a:r>
          </a:p>
        </p:txBody>
      </p:sp>
      <p:pic>
        <p:nvPicPr>
          <p:cNvPr id="24" name="Graphic 23">
            <a:extLst>
              <a:ext uri="{FF2B5EF4-FFF2-40B4-BE49-F238E27FC236}">
                <a16:creationId xmlns:a16="http://schemas.microsoft.com/office/drawing/2014/main" id="{D4A0DA76-A3F4-0F56-CCAE-0F26F5B48E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0096" y="769010"/>
            <a:ext cx="2218980" cy="1521036"/>
          </a:xfrm>
          <a:prstGeom prst="rect">
            <a:avLst/>
          </a:prstGeom>
        </p:spPr>
      </p:pic>
      <p:pic>
        <p:nvPicPr>
          <p:cNvPr id="3" name="Picture 2" descr="A black and white background with a red and white triangle&#10;&#10;Description automatically generated">
            <a:extLst>
              <a:ext uri="{FF2B5EF4-FFF2-40B4-BE49-F238E27FC236}">
                <a16:creationId xmlns:a16="http://schemas.microsoft.com/office/drawing/2014/main" id="{021B0565-7D0C-638B-B2B7-B93C821C24F4}"/>
              </a:ext>
            </a:extLst>
          </p:cNvPr>
          <p:cNvPicPr>
            <a:picLocks noChangeAspect="1"/>
          </p:cNvPicPr>
          <p:nvPr userDrawn="1"/>
        </p:nvPicPr>
        <p:blipFill>
          <a:blip r:embed="rId4"/>
          <a:stretch>
            <a:fillRect/>
          </a:stretch>
        </p:blipFill>
        <p:spPr>
          <a:xfrm flipH="1">
            <a:off x="0" y="-7619"/>
            <a:ext cx="12192000" cy="6865619"/>
          </a:xfrm>
          <a:prstGeom prst="rect">
            <a:avLst/>
          </a:prstGeom>
        </p:spPr>
      </p:pic>
    </p:spTree>
    <p:extLst>
      <p:ext uri="{BB962C8B-B14F-4D97-AF65-F5344CB8AC3E}">
        <p14:creationId xmlns:p14="http://schemas.microsoft.com/office/powerpoint/2010/main" val="73083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gbca.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B7D6-2FC8-C2E2-B848-E139E3AC3E42}"/>
              </a:ext>
            </a:extLst>
          </p:cNvPr>
          <p:cNvSpPr>
            <a:spLocks noGrp="1"/>
          </p:cNvSpPr>
          <p:nvPr>
            <p:ph type="ctrTitle"/>
          </p:nvPr>
        </p:nvSpPr>
        <p:spPr/>
        <p:txBody>
          <a:bodyPr/>
          <a:lstStyle/>
          <a:p>
            <a:r>
              <a:rPr lang="en-US" b="0">
                <a:latin typeface="Arial" panose="020B0604020202020204" pitchFamily="34" charset="0"/>
                <a:cs typeface="Arial" panose="020B0604020202020204" pitchFamily="34" charset="0"/>
              </a:rPr>
              <a:t>Construction Career Pathways</a:t>
            </a:r>
          </a:p>
        </p:txBody>
      </p:sp>
      <p:sp>
        <p:nvSpPr>
          <p:cNvPr id="3" name="Text Placeholder 2">
            <a:extLst>
              <a:ext uri="{FF2B5EF4-FFF2-40B4-BE49-F238E27FC236}">
                <a16:creationId xmlns:a16="http://schemas.microsoft.com/office/drawing/2014/main" id="{DD1594AE-6437-35F8-276E-5561BC9BDEBA}"/>
              </a:ext>
            </a:extLst>
          </p:cNvPr>
          <p:cNvSpPr>
            <a:spLocks noGrp="1"/>
          </p:cNvSpPr>
          <p:nvPr>
            <p:ph type="body" sz="quarter" idx="10"/>
          </p:nvPr>
        </p:nvSpPr>
        <p:spPr>
          <a:xfrm>
            <a:off x="826347" y="5246469"/>
            <a:ext cx="5269653" cy="914400"/>
          </a:xfrm>
        </p:spPr>
        <p:txBody>
          <a:bodyPr>
            <a:normAutofit/>
          </a:bodyPr>
          <a:lstStyle/>
          <a:p>
            <a:r>
              <a:rPr lang="en-US" sz="2400" b="1">
                <a:latin typeface="Arial" panose="020B0604020202020204" pitchFamily="34" charset="0"/>
                <a:cs typeface="Arial" panose="020B0604020202020204" pitchFamily="34" charset="0"/>
              </a:rPr>
              <a:t>Career Exploration Toolkit</a:t>
            </a:r>
          </a:p>
        </p:txBody>
      </p:sp>
    </p:spTree>
    <p:extLst>
      <p:ext uri="{BB962C8B-B14F-4D97-AF65-F5344CB8AC3E}">
        <p14:creationId xmlns:p14="http://schemas.microsoft.com/office/powerpoint/2010/main" val="222885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CEF45-E89D-F3FE-DED0-885E87267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AA93B-9CD0-69D7-D83E-4D8F92B0EA4A}"/>
              </a:ext>
            </a:extLst>
          </p:cNvPr>
          <p:cNvSpPr>
            <a:spLocks noGrp="1"/>
          </p:cNvSpPr>
          <p:nvPr>
            <p:ph type="title"/>
          </p:nvPr>
        </p:nvSpPr>
        <p:spPr>
          <a:xfrm>
            <a:off x="795528" y="341617"/>
            <a:ext cx="10515600" cy="1325563"/>
          </a:xfrm>
        </p:spPr>
        <p:txBody>
          <a:bodyPr/>
          <a:lstStyle/>
          <a:p>
            <a:r>
              <a:rPr lang="en-US" b="1" dirty="0">
                <a:solidFill>
                  <a:srgbClr val="CE0E2D"/>
                </a:solidFill>
              </a:rPr>
              <a:t>OPERATING ENGINEERS</a:t>
            </a:r>
          </a:p>
        </p:txBody>
      </p:sp>
      <p:sp>
        <p:nvSpPr>
          <p:cNvPr id="3" name="TextBox 2">
            <a:extLst>
              <a:ext uri="{FF2B5EF4-FFF2-40B4-BE49-F238E27FC236}">
                <a16:creationId xmlns:a16="http://schemas.microsoft.com/office/drawing/2014/main" id="{E6073F73-B4AA-A785-5CE7-2D3D42ECDE16}"/>
              </a:ext>
            </a:extLst>
          </p:cNvPr>
          <p:cNvSpPr txBox="1"/>
          <p:nvPr/>
        </p:nvSpPr>
        <p:spPr>
          <a:xfrm>
            <a:off x="795528" y="1443791"/>
            <a:ext cx="4635610" cy="2031325"/>
          </a:xfrm>
          <a:prstGeom prst="rect">
            <a:avLst/>
          </a:prstGeom>
          <a:noFill/>
        </p:spPr>
        <p:txBody>
          <a:bodyPr wrap="square" rtlCol="0">
            <a:spAutoFit/>
          </a:bodyPr>
          <a:lstStyle/>
          <a:p>
            <a:r>
              <a:rPr lang="en-US" dirty="0"/>
              <a:t>Operating engineers often work with heavy equipment, a blanket term for many types of machines like cranes, bulldozers and more. Because operating engineers work with many different machineries, their skills are needed on a wide variety of job sites in industries such as highway and building construction.</a:t>
            </a:r>
          </a:p>
        </p:txBody>
      </p:sp>
      <p:sp>
        <p:nvSpPr>
          <p:cNvPr id="4" name="TextBox 3">
            <a:extLst>
              <a:ext uri="{FF2B5EF4-FFF2-40B4-BE49-F238E27FC236}">
                <a16:creationId xmlns:a16="http://schemas.microsoft.com/office/drawing/2014/main" id="{9AF12E63-FC2B-B113-ECB6-6CD3FF36FFBD}"/>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Three to four years of classroom and on-the-job training</a:t>
            </a:r>
          </a:p>
        </p:txBody>
      </p:sp>
      <p:sp>
        <p:nvSpPr>
          <p:cNvPr id="5" name="TextBox 4">
            <a:extLst>
              <a:ext uri="{FF2B5EF4-FFF2-40B4-BE49-F238E27FC236}">
                <a16:creationId xmlns:a16="http://schemas.microsoft.com/office/drawing/2014/main" id="{55E77A81-C96A-319F-5B61-269EB8E0C383}"/>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$94,000*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E1B8199C-EDF4-3B33-3648-A68A4594DF80}"/>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0F0AAFD2-970F-6CC6-992F-5869B11AD065}"/>
              </a:ext>
            </a:extLst>
          </p:cNvPr>
          <p:cNvPicPr>
            <a:picLocks noChangeAspect="1"/>
          </p:cNvPicPr>
          <p:nvPr/>
        </p:nvPicPr>
        <p:blipFill>
          <a:blip r:embed="rId2"/>
          <a:srcRect l="10902" b="42749"/>
          <a:stretch>
            <a:fillRect/>
          </a:stretch>
        </p:blipFill>
        <p:spPr>
          <a:xfrm>
            <a:off x="1593654" y="3656667"/>
            <a:ext cx="3039358" cy="2859716"/>
          </a:xfrm>
          <a:prstGeom prst="rect">
            <a:avLst/>
          </a:prstGeom>
        </p:spPr>
      </p:pic>
    </p:spTree>
    <p:extLst>
      <p:ext uri="{BB962C8B-B14F-4D97-AF65-F5344CB8AC3E}">
        <p14:creationId xmlns:p14="http://schemas.microsoft.com/office/powerpoint/2010/main" val="109318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82D9A-C12F-4F9E-8123-4738FF368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87390-8315-935C-1500-98B15698AD6E}"/>
              </a:ext>
            </a:extLst>
          </p:cNvPr>
          <p:cNvSpPr>
            <a:spLocks noGrp="1"/>
          </p:cNvSpPr>
          <p:nvPr>
            <p:ph type="title"/>
          </p:nvPr>
        </p:nvSpPr>
        <p:spPr>
          <a:xfrm>
            <a:off x="795528" y="331150"/>
            <a:ext cx="10515600" cy="1325563"/>
          </a:xfrm>
        </p:spPr>
        <p:txBody>
          <a:bodyPr/>
          <a:lstStyle/>
          <a:p>
            <a:r>
              <a:rPr lang="en-US" b="1" dirty="0">
                <a:solidFill>
                  <a:srgbClr val="CE0E2D"/>
                </a:solidFill>
              </a:rPr>
              <a:t>PIPEFITTERS</a:t>
            </a:r>
          </a:p>
        </p:txBody>
      </p:sp>
      <p:sp>
        <p:nvSpPr>
          <p:cNvPr id="3" name="TextBox 2">
            <a:extLst>
              <a:ext uri="{FF2B5EF4-FFF2-40B4-BE49-F238E27FC236}">
                <a16:creationId xmlns:a16="http://schemas.microsoft.com/office/drawing/2014/main" id="{D5FA5B7A-A37C-30F1-7E59-F812CC4E3207}"/>
              </a:ext>
            </a:extLst>
          </p:cNvPr>
          <p:cNvSpPr txBox="1"/>
          <p:nvPr/>
        </p:nvSpPr>
        <p:spPr>
          <a:xfrm>
            <a:off x="795528" y="1443791"/>
            <a:ext cx="4635610" cy="1754326"/>
          </a:xfrm>
          <a:prstGeom prst="rect">
            <a:avLst/>
          </a:prstGeom>
          <a:noFill/>
        </p:spPr>
        <p:txBody>
          <a:bodyPr wrap="square" rtlCol="0">
            <a:spAutoFit/>
          </a:bodyPr>
          <a:lstStyle/>
          <a:p>
            <a:r>
              <a:rPr lang="en-US" dirty="0"/>
              <a:t>Pipefitters are in charge of assembling and installing piping systems for heating, cooling, and industrial use. They work to ensure their systems meet project specifications for buildings, plants and other complex structures.</a:t>
            </a:r>
          </a:p>
        </p:txBody>
      </p:sp>
      <p:sp>
        <p:nvSpPr>
          <p:cNvPr id="4" name="TextBox 3">
            <a:extLst>
              <a:ext uri="{FF2B5EF4-FFF2-40B4-BE49-F238E27FC236}">
                <a16:creationId xmlns:a16="http://schemas.microsoft.com/office/drawing/2014/main" id="{3D73E1FF-C2FA-F5D2-B3A5-2FAF6A2EB515}"/>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Five-year apprenticeship and on-the-job training</a:t>
            </a:r>
          </a:p>
        </p:txBody>
      </p:sp>
      <p:sp>
        <p:nvSpPr>
          <p:cNvPr id="5" name="TextBox 4">
            <a:extLst>
              <a:ext uri="{FF2B5EF4-FFF2-40B4-BE49-F238E27FC236}">
                <a16:creationId xmlns:a16="http://schemas.microsoft.com/office/drawing/2014/main" id="{ED665AD3-384E-A91E-B137-23B560E0881D}"/>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$145,000*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7E76A6D9-C118-427E-B84C-4BCF61D730AA}"/>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34B48F04-C7AB-8294-2298-CE9859A42A69}"/>
              </a:ext>
            </a:extLst>
          </p:cNvPr>
          <p:cNvPicPr>
            <a:picLocks noChangeAspect="1"/>
          </p:cNvPicPr>
          <p:nvPr/>
        </p:nvPicPr>
        <p:blipFill>
          <a:blip r:embed="rId2"/>
          <a:srcRect l="11074" b="42601"/>
          <a:stretch>
            <a:fillRect/>
          </a:stretch>
        </p:blipFill>
        <p:spPr>
          <a:xfrm>
            <a:off x="1595504" y="3652087"/>
            <a:ext cx="3035658" cy="2743200"/>
          </a:xfrm>
          <a:prstGeom prst="rect">
            <a:avLst/>
          </a:prstGeom>
        </p:spPr>
      </p:pic>
    </p:spTree>
    <p:extLst>
      <p:ext uri="{BB962C8B-B14F-4D97-AF65-F5344CB8AC3E}">
        <p14:creationId xmlns:p14="http://schemas.microsoft.com/office/powerpoint/2010/main" val="33243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45DD7-EC68-A62E-CE4A-CAAA59D85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D35AB-D77D-2F59-B574-0EC5C28F265F}"/>
              </a:ext>
            </a:extLst>
          </p:cNvPr>
          <p:cNvSpPr>
            <a:spLocks noGrp="1"/>
          </p:cNvSpPr>
          <p:nvPr>
            <p:ph type="title"/>
          </p:nvPr>
        </p:nvSpPr>
        <p:spPr>
          <a:xfrm>
            <a:off x="794260" y="396289"/>
            <a:ext cx="10515600" cy="1325563"/>
          </a:xfrm>
        </p:spPr>
        <p:txBody>
          <a:bodyPr/>
          <a:lstStyle/>
          <a:p>
            <a:r>
              <a:rPr lang="en-US" b="1" dirty="0">
                <a:solidFill>
                  <a:srgbClr val="CE0E2D"/>
                </a:solidFill>
              </a:rPr>
              <a:t>PLUMBERS</a:t>
            </a:r>
          </a:p>
        </p:txBody>
      </p:sp>
      <p:sp>
        <p:nvSpPr>
          <p:cNvPr id="3" name="TextBox 2">
            <a:extLst>
              <a:ext uri="{FF2B5EF4-FFF2-40B4-BE49-F238E27FC236}">
                <a16:creationId xmlns:a16="http://schemas.microsoft.com/office/drawing/2014/main" id="{C330544E-2A51-5BFB-C300-3DE7CF9F86F5}"/>
              </a:ext>
            </a:extLst>
          </p:cNvPr>
          <p:cNvSpPr txBox="1"/>
          <p:nvPr/>
        </p:nvSpPr>
        <p:spPr>
          <a:xfrm>
            <a:off x="795528" y="1443791"/>
            <a:ext cx="4635610" cy="1200329"/>
          </a:xfrm>
          <a:prstGeom prst="rect">
            <a:avLst/>
          </a:prstGeom>
          <a:noFill/>
        </p:spPr>
        <p:txBody>
          <a:bodyPr wrap="square" rtlCol="0">
            <a:spAutoFit/>
          </a:bodyPr>
          <a:lstStyle/>
          <a:p>
            <a:r>
              <a:rPr lang="en-US" dirty="0"/>
              <a:t>Plumbers are responsible for installing and maintaining piping systems. They make sure water, gas, and drainage systems work safely in homes, buildings and job sites.</a:t>
            </a:r>
          </a:p>
        </p:txBody>
      </p:sp>
      <p:sp>
        <p:nvSpPr>
          <p:cNvPr id="4" name="TextBox 3">
            <a:extLst>
              <a:ext uri="{FF2B5EF4-FFF2-40B4-BE49-F238E27FC236}">
                <a16:creationId xmlns:a16="http://schemas.microsoft.com/office/drawing/2014/main" id="{0B7CAC27-F209-AD18-052C-2415F99BD937}"/>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Five-year apprenticeship, on-the-job training, and work in the field</a:t>
            </a:r>
          </a:p>
        </p:txBody>
      </p:sp>
      <p:sp>
        <p:nvSpPr>
          <p:cNvPr id="5" name="TextBox 4">
            <a:extLst>
              <a:ext uri="{FF2B5EF4-FFF2-40B4-BE49-F238E27FC236}">
                <a16:creationId xmlns:a16="http://schemas.microsoft.com/office/drawing/2014/main" id="{4BC5A953-4C92-3556-19B6-1A5A01B71425}"/>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$135,000*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1D1FF114-2C45-25B0-A629-0E84484B9663}"/>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0B7F7729-F8DB-1FAF-2F67-7615BAC16166}"/>
              </a:ext>
            </a:extLst>
          </p:cNvPr>
          <p:cNvPicPr>
            <a:picLocks noChangeAspect="1"/>
          </p:cNvPicPr>
          <p:nvPr/>
        </p:nvPicPr>
        <p:blipFill>
          <a:blip r:embed="rId2"/>
          <a:srcRect l="10452" b="40971"/>
          <a:stretch>
            <a:fillRect/>
          </a:stretch>
        </p:blipFill>
        <p:spPr>
          <a:xfrm>
            <a:off x="1598932" y="3652087"/>
            <a:ext cx="3028801" cy="2795192"/>
          </a:xfrm>
          <a:prstGeom prst="rect">
            <a:avLst/>
          </a:prstGeom>
        </p:spPr>
      </p:pic>
    </p:spTree>
    <p:extLst>
      <p:ext uri="{BB962C8B-B14F-4D97-AF65-F5344CB8AC3E}">
        <p14:creationId xmlns:p14="http://schemas.microsoft.com/office/powerpoint/2010/main" val="417920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DAE4E-4979-0F11-69B3-F8B2AAFBD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284E6-B2EC-825C-95C3-85B523A42995}"/>
              </a:ext>
            </a:extLst>
          </p:cNvPr>
          <p:cNvSpPr>
            <a:spLocks noGrp="1"/>
          </p:cNvSpPr>
          <p:nvPr>
            <p:ph type="title"/>
          </p:nvPr>
        </p:nvSpPr>
        <p:spPr>
          <a:xfrm>
            <a:off x="795528" y="327039"/>
            <a:ext cx="10515600" cy="1325563"/>
          </a:xfrm>
        </p:spPr>
        <p:txBody>
          <a:bodyPr/>
          <a:lstStyle/>
          <a:p>
            <a:r>
              <a:rPr lang="en-US" b="1" dirty="0">
                <a:solidFill>
                  <a:srgbClr val="CE0E2D"/>
                </a:solidFill>
              </a:rPr>
              <a:t>SHEET METAL WORKERS</a:t>
            </a:r>
          </a:p>
        </p:txBody>
      </p:sp>
      <p:sp>
        <p:nvSpPr>
          <p:cNvPr id="3" name="TextBox 2">
            <a:extLst>
              <a:ext uri="{FF2B5EF4-FFF2-40B4-BE49-F238E27FC236}">
                <a16:creationId xmlns:a16="http://schemas.microsoft.com/office/drawing/2014/main" id="{03D01F93-F811-2A77-0F6E-E7C224E87D30}"/>
              </a:ext>
            </a:extLst>
          </p:cNvPr>
          <p:cNvSpPr txBox="1"/>
          <p:nvPr/>
        </p:nvSpPr>
        <p:spPr>
          <a:xfrm>
            <a:off x="795528" y="1443791"/>
            <a:ext cx="4635610" cy="1754326"/>
          </a:xfrm>
          <a:prstGeom prst="rect">
            <a:avLst/>
          </a:prstGeom>
          <a:noFill/>
        </p:spPr>
        <p:txBody>
          <a:bodyPr wrap="square" rtlCol="0">
            <a:spAutoFit/>
          </a:bodyPr>
          <a:lstStyle/>
          <a:p>
            <a:r>
              <a:rPr lang="en-US" dirty="0"/>
              <a:t>Sheet metal workers fabricate and install metal for buildings and systems. They shape and fit materials for ductwork, roofing, siding, and kitchen equipment. Training includes HVAC, sheet metal fabrication and metal installation.</a:t>
            </a:r>
          </a:p>
        </p:txBody>
      </p:sp>
      <p:sp>
        <p:nvSpPr>
          <p:cNvPr id="4" name="TextBox 3">
            <a:extLst>
              <a:ext uri="{FF2B5EF4-FFF2-40B4-BE49-F238E27FC236}">
                <a16:creationId xmlns:a16="http://schemas.microsoft.com/office/drawing/2014/main" id="{66015283-7356-1C0C-1F5E-976EA2156386}"/>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Four-to-five-year apprenticeship, on-the-job training, and classroom instruction</a:t>
            </a:r>
          </a:p>
        </p:txBody>
      </p:sp>
      <p:sp>
        <p:nvSpPr>
          <p:cNvPr id="5" name="TextBox 4">
            <a:extLst>
              <a:ext uri="{FF2B5EF4-FFF2-40B4-BE49-F238E27FC236}">
                <a16:creationId xmlns:a16="http://schemas.microsoft.com/office/drawing/2014/main" id="{A2149F3F-60EE-3CA2-4BA4-DDA6386B2BCF}"/>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$118,440*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4DD9E901-447B-69EB-F675-D4A49983F0CE}"/>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3A7A65D4-D540-CCA1-C2F3-2FDC788A844E}"/>
              </a:ext>
            </a:extLst>
          </p:cNvPr>
          <p:cNvPicPr>
            <a:picLocks noChangeAspect="1"/>
          </p:cNvPicPr>
          <p:nvPr/>
        </p:nvPicPr>
        <p:blipFill>
          <a:blip r:embed="rId2"/>
          <a:srcRect l="11185" b="46633"/>
          <a:stretch>
            <a:fillRect/>
          </a:stretch>
        </p:blipFill>
        <p:spPr>
          <a:xfrm>
            <a:off x="1565880" y="3652087"/>
            <a:ext cx="3094906" cy="2603500"/>
          </a:xfrm>
          <a:prstGeom prst="rect">
            <a:avLst/>
          </a:prstGeom>
        </p:spPr>
      </p:pic>
    </p:spTree>
    <p:extLst>
      <p:ext uri="{BB962C8B-B14F-4D97-AF65-F5344CB8AC3E}">
        <p14:creationId xmlns:p14="http://schemas.microsoft.com/office/powerpoint/2010/main" val="143830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a:extLst>
            <a:ext uri="{FF2B5EF4-FFF2-40B4-BE49-F238E27FC236}">
              <a16:creationId xmlns:a16="http://schemas.microsoft.com/office/drawing/2014/main" id="{C0237D9E-7CA6-B36B-B935-E1A6B6CF51F9}"/>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BFE5ADD6-7080-7A68-CEE6-F8B84B1D5F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4358" y="185159"/>
            <a:ext cx="1164728" cy="798382"/>
          </a:xfrm>
          <a:prstGeom prst="rect">
            <a:avLst/>
          </a:prstGeom>
        </p:spPr>
      </p:pic>
      <p:pic>
        <p:nvPicPr>
          <p:cNvPr id="4" name="Picture 3">
            <a:extLst>
              <a:ext uri="{FF2B5EF4-FFF2-40B4-BE49-F238E27FC236}">
                <a16:creationId xmlns:a16="http://schemas.microsoft.com/office/drawing/2014/main" id="{7A16C316-433B-0225-9AF1-A8FC8F243281}"/>
              </a:ext>
            </a:extLst>
          </p:cNvPr>
          <p:cNvPicPr>
            <a:picLocks noChangeAspect="1"/>
          </p:cNvPicPr>
          <p:nvPr/>
        </p:nvPicPr>
        <p:blipFill>
          <a:blip r:embed="rId4"/>
          <a:stretch>
            <a:fillRect/>
          </a:stretch>
        </p:blipFill>
        <p:spPr>
          <a:xfrm>
            <a:off x="6096000" y="6595722"/>
            <a:ext cx="6096000" cy="257175"/>
          </a:xfrm>
          <a:prstGeom prst="rect">
            <a:avLst/>
          </a:prstGeom>
        </p:spPr>
      </p:pic>
      <p:sp>
        <p:nvSpPr>
          <p:cNvPr id="5" name="Rectangle 4">
            <a:extLst>
              <a:ext uri="{FF2B5EF4-FFF2-40B4-BE49-F238E27FC236}">
                <a16:creationId xmlns:a16="http://schemas.microsoft.com/office/drawing/2014/main" id="{35B804A9-22C9-92CB-FDA9-470EE271B126}"/>
              </a:ext>
            </a:extLst>
          </p:cNvPr>
          <p:cNvSpPr/>
          <p:nvPr/>
        </p:nvSpPr>
        <p:spPr>
          <a:xfrm>
            <a:off x="0" y="-1"/>
            <a:ext cx="142672" cy="3365205"/>
          </a:xfrm>
          <a:prstGeom prst="rect">
            <a:avLst/>
          </a:prstGeom>
          <a:solidFill>
            <a:srgbClr val="CE0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D7072E-6DA7-696E-7798-EC9D94EF8E77}"/>
              </a:ext>
            </a:extLst>
          </p:cNvPr>
          <p:cNvPicPr>
            <a:picLocks noChangeAspect="1"/>
          </p:cNvPicPr>
          <p:nvPr/>
        </p:nvPicPr>
        <p:blipFill>
          <a:blip r:embed="rId4"/>
          <a:stretch>
            <a:fillRect/>
          </a:stretch>
        </p:blipFill>
        <p:spPr>
          <a:xfrm>
            <a:off x="0" y="0"/>
            <a:ext cx="6096000" cy="257175"/>
          </a:xfrm>
          <a:prstGeom prst="rect">
            <a:avLst/>
          </a:prstGeom>
        </p:spPr>
      </p:pic>
      <p:sp>
        <p:nvSpPr>
          <p:cNvPr id="7" name="Title 1">
            <a:extLst>
              <a:ext uri="{FF2B5EF4-FFF2-40B4-BE49-F238E27FC236}">
                <a16:creationId xmlns:a16="http://schemas.microsoft.com/office/drawing/2014/main" id="{50450085-B4A3-D095-DF33-00D0D15BA67F}"/>
              </a:ext>
            </a:extLst>
          </p:cNvPr>
          <p:cNvSpPr>
            <a:spLocks noGrp="1"/>
          </p:cNvSpPr>
          <p:nvPr>
            <p:ph type="title"/>
          </p:nvPr>
        </p:nvSpPr>
        <p:spPr>
          <a:xfrm>
            <a:off x="838200" y="2002631"/>
            <a:ext cx="10515600" cy="2852737"/>
          </a:xfrm>
        </p:spPr>
        <p:txBody>
          <a:bodyPr>
            <a:normAutofit/>
          </a:bodyPr>
          <a:lstStyle/>
          <a:p>
            <a:r>
              <a:rPr lang="en-US" sz="6000">
                <a:solidFill>
                  <a:schemeClr val="bg1"/>
                </a:solidFill>
                <a:latin typeface="Arial" panose="020B0604020202020204" pitchFamily="34" charset="0"/>
                <a:cs typeface="Arial" panose="020B0604020202020204" pitchFamily="34" charset="0"/>
              </a:rPr>
              <a:t>Planners &amp; Leaders</a:t>
            </a:r>
          </a:p>
        </p:txBody>
      </p:sp>
    </p:spTree>
    <p:extLst>
      <p:ext uri="{BB962C8B-B14F-4D97-AF65-F5344CB8AC3E}">
        <p14:creationId xmlns:p14="http://schemas.microsoft.com/office/powerpoint/2010/main" val="52019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23D39-696E-7F79-A016-F8F9E0A92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386ABF-FD70-7391-CE07-C012B94239C5}"/>
              </a:ext>
            </a:extLst>
          </p:cNvPr>
          <p:cNvSpPr>
            <a:spLocks noGrp="1"/>
          </p:cNvSpPr>
          <p:nvPr>
            <p:ph type="title"/>
          </p:nvPr>
        </p:nvSpPr>
        <p:spPr>
          <a:xfrm>
            <a:off x="795528" y="397351"/>
            <a:ext cx="10515600" cy="1325563"/>
          </a:xfrm>
        </p:spPr>
        <p:txBody>
          <a:bodyPr/>
          <a:lstStyle/>
          <a:p>
            <a:r>
              <a:rPr lang="en-US" b="1" dirty="0">
                <a:solidFill>
                  <a:srgbClr val="CE0E2D"/>
                </a:solidFill>
              </a:rPr>
              <a:t>ESTIMATORS</a:t>
            </a:r>
          </a:p>
        </p:txBody>
      </p:sp>
      <p:sp>
        <p:nvSpPr>
          <p:cNvPr id="3" name="TextBox 2">
            <a:extLst>
              <a:ext uri="{FF2B5EF4-FFF2-40B4-BE49-F238E27FC236}">
                <a16:creationId xmlns:a16="http://schemas.microsoft.com/office/drawing/2014/main" id="{36CA3466-C16B-2F03-D361-14F31DD22749}"/>
              </a:ext>
            </a:extLst>
          </p:cNvPr>
          <p:cNvSpPr txBox="1"/>
          <p:nvPr/>
        </p:nvSpPr>
        <p:spPr>
          <a:xfrm>
            <a:off x="795528" y="1443791"/>
            <a:ext cx="4635610" cy="1477328"/>
          </a:xfrm>
          <a:prstGeom prst="rect">
            <a:avLst/>
          </a:prstGeom>
          <a:noFill/>
        </p:spPr>
        <p:txBody>
          <a:bodyPr wrap="square" rtlCol="0">
            <a:spAutoFit/>
          </a:bodyPr>
          <a:lstStyle/>
          <a:p>
            <a:r>
              <a:rPr lang="en-US" dirty="0"/>
              <a:t>A construction estimator determines estimates for many construction projects by reviewing the plans, visiting the construction site and estimating how much money the project will cost to build.</a:t>
            </a:r>
          </a:p>
        </p:txBody>
      </p:sp>
      <p:sp>
        <p:nvSpPr>
          <p:cNvPr id="4" name="TextBox 3">
            <a:extLst>
              <a:ext uri="{FF2B5EF4-FFF2-40B4-BE49-F238E27FC236}">
                <a16:creationId xmlns:a16="http://schemas.microsoft.com/office/drawing/2014/main" id="{AFBC5570-FC42-4632-7F88-636D323B1095}"/>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Four-year bachelor’s degree</a:t>
            </a:r>
          </a:p>
        </p:txBody>
      </p:sp>
      <p:sp>
        <p:nvSpPr>
          <p:cNvPr id="5" name="TextBox 4">
            <a:extLst>
              <a:ext uri="{FF2B5EF4-FFF2-40B4-BE49-F238E27FC236}">
                <a16:creationId xmlns:a16="http://schemas.microsoft.com/office/drawing/2014/main" id="{AF167396-5B41-3250-CE37-44E592AACCAB}"/>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$63,000–$95,000*</a:t>
            </a:r>
          </a:p>
          <a:p>
            <a:r>
              <a:rPr lang="en-US" sz="1100" dirty="0"/>
              <a:t>* National average as reported by Glassdoor.</a:t>
            </a:r>
          </a:p>
        </p:txBody>
      </p:sp>
      <p:sp>
        <p:nvSpPr>
          <p:cNvPr id="7" name="TextBox 6">
            <a:extLst>
              <a:ext uri="{FF2B5EF4-FFF2-40B4-BE49-F238E27FC236}">
                <a16:creationId xmlns:a16="http://schemas.microsoft.com/office/drawing/2014/main" id="{18DFA971-C313-2157-EC29-51853152163E}"/>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5D375047-C5C1-67B3-3E86-BDD4C5FED55F}"/>
              </a:ext>
            </a:extLst>
          </p:cNvPr>
          <p:cNvPicPr>
            <a:picLocks noChangeAspect="1"/>
          </p:cNvPicPr>
          <p:nvPr/>
        </p:nvPicPr>
        <p:blipFill>
          <a:blip r:embed="rId2"/>
          <a:srcRect l="8406" b="40910"/>
          <a:stretch>
            <a:fillRect/>
          </a:stretch>
        </p:blipFill>
        <p:spPr>
          <a:xfrm>
            <a:off x="1599655" y="3429000"/>
            <a:ext cx="3027355" cy="2859783"/>
          </a:xfrm>
          <a:prstGeom prst="rect">
            <a:avLst/>
          </a:prstGeom>
        </p:spPr>
      </p:pic>
    </p:spTree>
    <p:extLst>
      <p:ext uri="{BB962C8B-B14F-4D97-AF65-F5344CB8AC3E}">
        <p14:creationId xmlns:p14="http://schemas.microsoft.com/office/powerpoint/2010/main" val="10609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466C0-16F4-8A5B-87C5-1977136FD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C3292-1A47-8F80-3BA3-EC3DE8B6AE83}"/>
              </a:ext>
            </a:extLst>
          </p:cNvPr>
          <p:cNvSpPr>
            <a:spLocks noGrp="1"/>
          </p:cNvSpPr>
          <p:nvPr>
            <p:ph type="title"/>
          </p:nvPr>
        </p:nvSpPr>
        <p:spPr>
          <a:xfrm>
            <a:off x="795528" y="315852"/>
            <a:ext cx="10515600" cy="1325563"/>
          </a:xfrm>
        </p:spPr>
        <p:txBody>
          <a:bodyPr/>
          <a:lstStyle/>
          <a:p>
            <a:r>
              <a:rPr lang="en-US" b="1" dirty="0">
                <a:solidFill>
                  <a:srgbClr val="CE0E2D"/>
                </a:solidFill>
              </a:rPr>
              <a:t>PROJECT ENGINEERS</a:t>
            </a:r>
          </a:p>
        </p:txBody>
      </p:sp>
      <p:sp>
        <p:nvSpPr>
          <p:cNvPr id="3" name="TextBox 2">
            <a:extLst>
              <a:ext uri="{FF2B5EF4-FFF2-40B4-BE49-F238E27FC236}">
                <a16:creationId xmlns:a16="http://schemas.microsoft.com/office/drawing/2014/main" id="{A5631A00-846A-0A53-65E1-9502335B5D54}"/>
              </a:ext>
            </a:extLst>
          </p:cNvPr>
          <p:cNvSpPr txBox="1"/>
          <p:nvPr/>
        </p:nvSpPr>
        <p:spPr>
          <a:xfrm>
            <a:off x="795528" y="1443791"/>
            <a:ext cx="4635610" cy="1477328"/>
          </a:xfrm>
          <a:prstGeom prst="rect">
            <a:avLst/>
          </a:prstGeom>
          <a:noFill/>
        </p:spPr>
        <p:txBody>
          <a:bodyPr wrap="square" rtlCol="0">
            <a:spAutoFit/>
          </a:bodyPr>
          <a:lstStyle/>
          <a:p>
            <a:r>
              <a:rPr lang="en-US" dirty="0"/>
              <a:t>Project engineers manage the technical aspects of the job, translating the blueprints and making sure the project has the right materials, equipment and workers to execute the construction work.</a:t>
            </a:r>
          </a:p>
        </p:txBody>
      </p:sp>
      <p:sp>
        <p:nvSpPr>
          <p:cNvPr id="4" name="TextBox 3">
            <a:extLst>
              <a:ext uri="{FF2B5EF4-FFF2-40B4-BE49-F238E27FC236}">
                <a16:creationId xmlns:a16="http://schemas.microsoft.com/office/drawing/2014/main" id="{271F07ED-05BA-BF10-9E0D-ABB77925D6A3}"/>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Four-year bachelor’s degree</a:t>
            </a:r>
          </a:p>
        </p:txBody>
      </p:sp>
      <p:sp>
        <p:nvSpPr>
          <p:cNvPr id="5" name="TextBox 4">
            <a:extLst>
              <a:ext uri="{FF2B5EF4-FFF2-40B4-BE49-F238E27FC236}">
                <a16:creationId xmlns:a16="http://schemas.microsoft.com/office/drawing/2014/main" id="{D6FAACD4-B803-69FD-94F9-42450A310787}"/>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$79,000–$118,000*</a:t>
            </a:r>
          </a:p>
          <a:p>
            <a:r>
              <a:rPr lang="en-US" sz="1100" dirty="0"/>
              <a:t>* National average as reported by Glassdoor.</a:t>
            </a:r>
          </a:p>
        </p:txBody>
      </p:sp>
      <p:sp>
        <p:nvSpPr>
          <p:cNvPr id="7" name="TextBox 6">
            <a:extLst>
              <a:ext uri="{FF2B5EF4-FFF2-40B4-BE49-F238E27FC236}">
                <a16:creationId xmlns:a16="http://schemas.microsoft.com/office/drawing/2014/main" id="{4A53FE42-A363-AF43-8F2F-C6D3DB297715}"/>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E44AFC58-8249-0874-9C9E-EE078046408C}"/>
              </a:ext>
            </a:extLst>
          </p:cNvPr>
          <p:cNvPicPr>
            <a:picLocks noChangeAspect="1"/>
          </p:cNvPicPr>
          <p:nvPr/>
        </p:nvPicPr>
        <p:blipFill>
          <a:blip r:embed="rId2"/>
          <a:srcRect l="8492" b="43148"/>
          <a:stretch>
            <a:fillRect/>
          </a:stretch>
        </p:blipFill>
        <p:spPr>
          <a:xfrm>
            <a:off x="1597390" y="3429000"/>
            <a:ext cx="3031886" cy="2758183"/>
          </a:xfrm>
          <a:prstGeom prst="rect">
            <a:avLst/>
          </a:prstGeom>
        </p:spPr>
      </p:pic>
    </p:spTree>
    <p:extLst>
      <p:ext uri="{BB962C8B-B14F-4D97-AF65-F5344CB8AC3E}">
        <p14:creationId xmlns:p14="http://schemas.microsoft.com/office/powerpoint/2010/main" val="350498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15D2B-B887-9BC1-DEF9-2AADC5966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28465-B742-B996-3ECE-014C56E429C4}"/>
              </a:ext>
            </a:extLst>
          </p:cNvPr>
          <p:cNvSpPr>
            <a:spLocks noGrp="1"/>
          </p:cNvSpPr>
          <p:nvPr>
            <p:ph type="title"/>
          </p:nvPr>
        </p:nvSpPr>
        <p:spPr>
          <a:xfrm>
            <a:off x="795528" y="315852"/>
            <a:ext cx="10515600" cy="1325563"/>
          </a:xfrm>
        </p:spPr>
        <p:txBody>
          <a:bodyPr/>
          <a:lstStyle/>
          <a:p>
            <a:r>
              <a:rPr lang="en-US" b="1" dirty="0">
                <a:solidFill>
                  <a:srgbClr val="CE0E2D"/>
                </a:solidFill>
              </a:rPr>
              <a:t>PROJECT MANAGERS</a:t>
            </a:r>
          </a:p>
        </p:txBody>
      </p:sp>
      <p:sp>
        <p:nvSpPr>
          <p:cNvPr id="3" name="TextBox 2">
            <a:extLst>
              <a:ext uri="{FF2B5EF4-FFF2-40B4-BE49-F238E27FC236}">
                <a16:creationId xmlns:a16="http://schemas.microsoft.com/office/drawing/2014/main" id="{FB7A0022-92B0-4421-123C-B52939B4A914}"/>
              </a:ext>
            </a:extLst>
          </p:cNvPr>
          <p:cNvSpPr txBox="1"/>
          <p:nvPr/>
        </p:nvSpPr>
        <p:spPr>
          <a:xfrm>
            <a:off x="795528" y="1443791"/>
            <a:ext cx="4635610" cy="1200329"/>
          </a:xfrm>
          <a:prstGeom prst="rect">
            <a:avLst/>
          </a:prstGeom>
          <a:noFill/>
        </p:spPr>
        <p:txBody>
          <a:bodyPr wrap="square" rtlCol="0">
            <a:spAutoFit/>
          </a:bodyPr>
          <a:lstStyle/>
          <a:p>
            <a:r>
              <a:rPr lang="en-US" dirty="0"/>
              <a:t>A construction project manager oversees building projects from start to finish, leading the team to make sure the project stays within the budget and finishes on time.</a:t>
            </a:r>
          </a:p>
        </p:txBody>
      </p:sp>
      <p:sp>
        <p:nvSpPr>
          <p:cNvPr id="4" name="TextBox 3">
            <a:extLst>
              <a:ext uri="{FF2B5EF4-FFF2-40B4-BE49-F238E27FC236}">
                <a16:creationId xmlns:a16="http://schemas.microsoft.com/office/drawing/2014/main" id="{F886AB18-7BAF-769F-08F1-25DBA97E8854}"/>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Four-year bachelor’s degree</a:t>
            </a:r>
          </a:p>
        </p:txBody>
      </p:sp>
      <p:sp>
        <p:nvSpPr>
          <p:cNvPr id="5" name="TextBox 4">
            <a:extLst>
              <a:ext uri="{FF2B5EF4-FFF2-40B4-BE49-F238E27FC236}">
                <a16:creationId xmlns:a16="http://schemas.microsoft.com/office/drawing/2014/main" id="{9E85E08E-5032-66E7-450E-2BB8CE4EA532}"/>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$85,000–$138,000*</a:t>
            </a:r>
          </a:p>
          <a:p>
            <a:r>
              <a:rPr lang="en-US" sz="1100" dirty="0"/>
              <a:t>* National average as reported by Glassdoor.</a:t>
            </a:r>
          </a:p>
        </p:txBody>
      </p:sp>
      <p:sp>
        <p:nvSpPr>
          <p:cNvPr id="7" name="TextBox 6">
            <a:extLst>
              <a:ext uri="{FF2B5EF4-FFF2-40B4-BE49-F238E27FC236}">
                <a16:creationId xmlns:a16="http://schemas.microsoft.com/office/drawing/2014/main" id="{6582C681-7291-4B84-4BFB-3E2E4691B844}"/>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9D28A14D-D1FB-442E-2E2A-5C20DCE49B7B}"/>
              </a:ext>
            </a:extLst>
          </p:cNvPr>
          <p:cNvPicPr>
            <a:picLocks noChangeAspect="1"/>
          </p:cNvPicPr>
          <p:nvPr/>
        </p:nvPicPr>
        <p:blipFill>
          <a:blip r:embed="rId2"/>
          <a:srcRect l="13037" b="42594"/>
          <a:stretch>
            <a:fillRect/>
          </a:stretch>
        </p:blipFill>
        <p:spPr>
          <a:xfrm>
            <a:off x="1608497" y="3429000"/>
            <a:ext cx="3009671" cy="2909148"/>
          </a:xfrm>
          <a:prstGeom prst="rect">
            <a:avLst/>
          </a:prstGeom>
        </p:spPr>
      </p:pic>
    </p:spTree>
    <p:extLst>
      <p:ext uri="{BB962C8B-B14F-4D97-AF65-F5344CB8AC3E}">
        <p14:creationId xmlns:p14="http://schemas.microsoft.com/office/powerpoint/2010/main" val="28933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EF4B-C28D-E4D2-8B60-E43232D87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00534-8162-B14D-018F-5AA131492F9E}"/>
              </a:ext>
            </a:extLst>
          </p:cNvPr>
          <p:cNvSpPr>
            <a:spLocks noGrp="1"/>
          </p:cNvSpPr>
          <p:nvPr>
            <p:ph type="title"/>
          </p:nvPr>
        </p:nvSpPr>
        <p:spPr>
          <a:xfrm>
            <a:off x="795528" y="341881"/>
            <a:ext cx="10515600" cy="1325563"/>
          </a:xfrm>
        </p:spPr>
        <p:txBody>
          <a:bodyPr/>
          <a:lstStyle/>
          <a:p>
            <a:r>
              <a:rPr lang="en-US" b="1" dirty="0">
                <a:solidFill>
                  <a:srgbClr val="CE0E2D"/>
                </a:solidFill>
              </a:rPr>
              <a:t>PROJECT SUPERVISORS</a:t>
            </a:r>
          </a:p>
        </p:txBody>
      </p:sp>
      <p:sp>
        <p:nvSpPr>
          <p:cNvPr id="3" name="TextBox 2">
            <a:extLst>
              <a:ext uri="{FF2B5EF4-FFF2-40B4-BE49-F238E27FC236}">
                <a16:creationId xmlns:a16="http://schemas.microsoft.com/office/drawing/2014/main" id="{C248C775-4660-8FA8-3A75-8DB16F95E12F}"/>
              </a:ext>
            </a:extLst>
          </p:cNvPr>
          <p:cNvSpPr txBox="1"/>
          <p:nvPr/>
        </p:nvSpPr>
        <p:spPr>
          <a:xfrm>
            <a:off x="795528" y="1443791"/>
            <a:ext cx="4635610" cy="1477328"/>
          </a:xfrm>
          <a:prstGeom prst="rect">
            <a:avLst/>
          </a:prstGeom>
          <a:noFill/>
        </p:spPr>
        <p:txBody>
          <a:bodyPr wrap="square" rtlCol="0">
            <a:spAutoFit/>
          </a:bodyPr>
          <a:lstStyle/>
          <a:p>
            <a:r>
              <a:rPr lang="en-US" dirty="0"/>
              <a:t>Construction project supervisors are responsible for managing a project’s plan. They act as a middleman between other supervisors and management to make sure projects are completed in time.</a:t>
            </a:r>
          </a:p>
        </p:txBody>
      </p:sp>
      <p:sp>
        <p:nvSpPr>
          <p:cNvPr id="4" name="TextBox 3">
            <a:extLst>
              <a:ext uri="{FF2B5EF4-FFF2-40B4-BE49-F238E27FC236}">
                <a16:creationId xmlns:a16="http://schemas.microsoft.com/office/drawing/2014/main" id="{A62A655F-E8D7-7816-CFE5-8AB3E5D25782}"/>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Four-year bachelor’s degree</a:t>
            </a:r>
          </a:p>
        </p:txBody>
      </p:sp>
      <p:sp>
        <p:nvSpPr>
          <p:cNvPr id="5" name="TextBox 4">
            <a:extLst>
              <a:ext uri="{FF2B5EF4-FFF2-40B4-BE49-F238E27FC236}">
                <a16:creationId xmlns:a16="http://schemas.microsoft.com/office/drawing/2014/main" id="{B90901ED-7272-08B3-5EA1-4D73B65D7B87}"/>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$63,000–$97,000*</a:t>
            </a:r>
          </a:p>
          <a:p>
            <a:r>
              <a:rPr lang="en-US" sz="1100" dirty="0"/>
              <a:t>* National average as reported by Glassdoor.</a:t>
            </a:r>
          </a:p>
        </p:txBody>
      </p:sp>
      <p:sp>
        <p:nvSpPr>
          <p:cNvPr id="7" name="TextBox 6">
            <a:extLst>
              <a:ext uri="{FF2B5EF4-FFF2-40B4-BE49-F238E27FC236}">
                <a16:creationId xmlns:a16="http://schemas.microsoft.com/office/drawing/2014/main" id="{EE457C74-114B-8E11-0D28-07C6C84651A2}"/>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1FBE3638-8350-1E1B-D7AC-CDBBE80D6DF0}"/>
              </a:ext>
            </a:extLst>
          </p:cNvPr>
          <p:cNvPicPr>
            <a:picLocks noChangeAspect="1"/>
          </p:cNvPicPr>
          <p:nvPr/>
        </p:nvPicPr>
        <p:blipFill>
          <a:blip r:embed="rId2"/>
          <a:srcRect l="8492" b="42594"/>
          <a:stretch>
            <a:fillRect/>
          </a:stretch>
        </p:blipFill>
        <p:spPr>
          <a:xfrm>
            <a:off x="1504581" y="3429000"/>
            <a:ext cx="3217503" cy="2955556"/>
          </a:xfrm>
          <a:prstGeom prst="rect">
            <a:avLst/>
          </a:prstGeom>
        </p:spPr>
      </p:pic>
    </p:spTree>
    <p:extLst>
      <p:ext uri="{BB962C8B-B14F-4D97-AF65-F5344CB8AC3E}">
        <p14:creationId xmlns:p14="http://schemas.microsoft.com/office/powerpoint/2010/main" val="186488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A1B6D-4B9A-2135-86CB-B3A235F69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28FDD-DF4E-37E7-6511-6A04D2C9C1C5}"/>
              </a:ext>
            </a:extLst>
          </p:cNvPr>
          <p:cNvSpPr>
            <a:spLocks noGrp="1"/>
          </p:cNvSpPr>
          <p:nvPr>
            <p:ph type="title"/>
          </p:nvPr>
        </p:nvSpPr>
        <p:spPr>
          <a:xfrm>
            <a:off x="795528" y="315852"/>
            <a:ext cx="10515600" cy="1325563"/>
          </a:xfrm>
        </p:spPr>
        <p:txBody>
          <a:bodyPr/>
          <a:lstStyle/>
          <a:p>
            <a:r>
              <a:rPr lang="en-US" b="1" dirty="0">
                <a:solidFill>
                  <a:srgbClr val="CE0E2D"/>
                </a:solidFill>
              </a:rPr>
              <a:t>SUPERINTENDENTS</a:t>
            </a:r>
          </a:p>
        </p:txBody>
      </p:sp>
      <p:sp>
        <p:nvSpPr>
          <p:cNvPr id="3" name="TextBox 2">
            <a:extLst>
              <a:ext uri="{FF2B5EF4-FFF2-40B4-BE49-F238E27FC236}">
                <a16:creationId xmlns:a16="http://schemas.microsoft.com/office/drawing/2014/main" id="{CE140028-365E-2209-95D7-EC5BA5892A89}"/>
              </a:ext>
            </a:extLst>
          </p:cNvPr>
          <p:cNvSpPr txBox="1"/>
          <p:nvPr/>
        </p:nvSpPr>
        <p:spPr>
          <a:xfrm>
            <a:off x="795528" y="1443791"/>
            <a:ext cx="4635610" cy="1754326"/>
          </a:xfrm>
          <a:prstGeom prst="rect">
            <a:avLst/>
          </a:prstGeom>
          <a:noFill/>
        </p:spPr>
        <p:txBody>
          <a:bodyPr wrap="square" rtlCol="0">
            <a:spAutoFit/>
          </a:bodyPr>
          <a:lstStyle/>
          <a:p>
            <a:r>
              <a:rPr lang="en-US" dirty="0"/>
              <a:t>The construction superintendent supervises the project from start to finish. Depending on the size of the project, their role may vary, but they make sure the project stays within the budget and complies to regulation requirements.</a:t>
            </a:r>
          </a:p>
        </p:txBody>
      </p:sp>
      <p:sp>
        <p:nvSpPr>
          <p:cNvPr id="4" name="TextBox 3">
            <a:extLst>
              <a:ext uri="{FF2B5EF4-FFF2-40B4-BE49-F238E27FC236}">
                <a16:creationId xmlns:a16="http://schemas.microsoft.com/office/drawing/2014/main" id="{496B83DF-51B7-3743-AC9B-A656C1870234}"/>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Four-year bachelor’s degree</a:t>
            </a:r>
          </a:p>
        </p:txBody>
      </p:sp>
      <p:sp>
        <p:nvSpPr>
          <p:cNvPr id="5" name="TextBox 4">
            <a:extLst>
              <a:ext uri="{FF2B5EF4-FFF2-40B4-BE49-F238E27FC236}">
                <a16:creationId xmlns:a16="http://schemas.microsoft.com/office/drawing/2014/main" id="{0B6EF914-E3B0-0DF5-55F9-5644D497ECA1}"/>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$84,000–$129,000*</a:t>
            </a:r>
          </a:p>
          <a:p>
            <a:r>
              <a:rPr lang="en-US" sz="1100" dirty="0"/>
              <a:t>* National average as reported by Glassdoor.</a:t>
            </a:r>
          </a:p>
        </p:txBody>
      </p:sp>
      <p:sp>
        <p:nvSpPr>
          <p:cNvPr id="7" name="TextBox 6">
            <a:extLst>
              <a:ext uri="{FF2B5EF4-FFF2-40B4-BE49-F238E27FC236}">
                <a16:creationId xmlns:a16="http://schemas.microsoft.com/office/drawing/2014/main" id="{F866954B-B8C4-15E7-4F6E-0FBBBF98FB71}"/>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6AD20533-FD8C-2428-921A-072BBF0AABC1}"/>
              </a:ext>
            </a:extLst>
          </p:cNvPr>
          <p:cNvPicPr>
            <a:picLocks noChangeAspect="1"/>
          </p:cNvPicPr>
          <p:nvPr/>
        </p:nvPicPr>
        <p:blipFill>
          <a:blip r:embed="rId2"/>
          <a:srcRect l="6323" b="36434"/>
          <a:stretch>
            <a:fillRect/>
          </a:stretch>
        </p:blipFill>
        <p:spPr>
          <a:xfrm>
            <a:off x="1597914" y="3429000"/>
            <a:ext cx="3030838" cy="3011436"/>
          </a:xfrm>
          <a:prstGeom prst="rect">
            <a:avLst/>
          </a:prstGeom>
        </p:spPr>
      </p:pic>
    </p:spTree>
    <p:extLst>
      <p:ext uri="{BB962C8B-B14F-4D97-AF65-F5344CB8AC3E}">
        <p14:creationId xmlns:p14="http://schemas.microsoft.com/office/powerpoint/2010/main" val="184184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A28414B-6ED3-BD6D-FC30-9CD1AF9147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34358" y="185159"/>
            <a:ext cx="1164728" cy="798382"/>
          </a:xfrm>
          <a:prstGeom prst="rect">
            <a:avLst/>
          </a:prstGeom>
        </p:spPr>
      </p:pic>
      <p:pic>
        <p:nvPicPr>
          <p:cNvPr id="6" name="Picture 5">
            <a:extLst>
              <a:ext uri="{FF2B5EF4-FFF2-40B4-BE49-F238E27FC236}">
                <a16:creationId xmlns:a16="http://schemas.microsoft.com/office/drawing/2014/main" id="{2FA7381E-06CD-52B5-1F83-55CE2E7C32D4}"/>
              </a:ext>
            </a:extLst>
          </p:cNvPr>
          <p:cNvPicPr>
            <a:picLocks noChangeAspect="1"/>
          </p:cNvPicPr>
          <p:nvPr/>
        </p:nvPicPr>
        <p:blipFill>
          <a:blip r:embed="rId5"/>
          <a:stretch>
            <a:fillRect/>
          </a:stretch>
        </p:blipFill>
        <p:spPr>
          <a:xfrm>
            <a:off x="6096000" y="6595722"/>
            <a:ext cx="6096000" cy="257175"/>
          </a:xfrm>
          <a:prstGeom prst="rect">
            <a:avLst/>
          </a:prstGeom>
        </p:spPr>
      </p:pic>
      <p:sp>
        <p:nvSpPr>
          <p:cNvPr id="8" name="Rectangle 7">
            <a:extLst>
              <a:ext uri="{FF2B5EF4-FFF2-40B4-BE49-F238E27FC236}">
                <a16:creationId xmlns:a16="http://schemas.microsoft.com/office/drawing/2014/main" id="{C9154227-95C7-428C-8EC2-FD73562CF9C3}"/>
              </a:ext>
            </a:extLst>
          </p:cNvPr>
          <p:cNvSpPr/>
          <p:nvPr/>
        </p:nvSpPr>
        <p:spPr>
          <a:xfrm>
            <a:off x="0" y="-1"/>
            <a:ext cx="142672" cy="3365205"/>
          </a:xfrm>
          <a:prstGeom prst="rect">
            <a:avLst/>
          </a:prstGeom>
          <a:solidFill>
            <a:srgbClr val="CE0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F38EF1-8D55-6EC0-E9A4-E388D6B366A9}"/>
              </a:ext>
            </a:extLst>
          </p:cNvPr>
          <p:cNvPicPr>
            <a:picLocks noChangeAspect="1"/>
          </p:cNvPicPr>
          <p:nvPr/>
        </p:nvPicPr>
        <p:blipFill>
          <a:blip r:embed="rId5"/>
          <a:stretch>
            <a:fillRect/>
          </a:stretch>
        </p:blipFill>
        <p:spPr>
          <a:xfrm>
            <a:off x="0" y="0"/>
            <a:ext cx="6096000" cy="257175"/>
          </a:xfrm>
          <a:prstGeom prst="rect">
            <a:avLst/>
          </a:prstGeom>
        </p:spPr>
      </p:pic>
      <p:sp>
        <p:nvSpPr>
          <p:cNvPr id="7" name="Title 1">
            <a:extLst>
              <a:ext uri="{FF2B5EF4-FFF2-40B4-BE49-F238E27FC236}">
                <a16:creationId xmlns:a16="http://schemas.microsoft.com/office/drawing/2014/main" id="{ABE6EB67-9F87-00DE-4B08-20DA4DA8737A}"/>
              </a:ext>
            </a:extLst>
          </p:cNvPr>
          <p:cNvSpPr txBox="1">
            <a:spLocks/>
          </p:cNvSpPr>
          <p:nvPr/>
        </p:nvSpPr>
        <p:spPr>
          <a:xfrm>
            <a:off x="605122" y="-405249"/>
            <a:ext cx="11002857"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CE0E2D"/>
                </a:solidFill>
                <a:latin typeface="Arial" panose="020B0604020202020204" pitchFamily="34" charset="0"/>
                <a:cs typeface="Arial" panose="020B0604020202020204" pitchFamily="34" charset="0"/>
              </a:rPr>
              <a:t>Pathways to Careers in Construction</a:t>
            </a:r>
          </a:p>
        </p:txBody>
      </p:sp>
      <p:pic>
        <p:nvPicPr>
          <p:cNvPr id="3" name="Picture 2" descr="A diagram of a company&#10;&#10;AI-generated content may be incorrect.">
            <a:extLst>
              <a:ext uri="{FF2B5EF4-FFF2-40B4-BE49-F238E27FC236}">
                <a16:creationId xmlns:a16="http://schemas.microsoft.com/office/drawing/2014/main" id="{7B642653-A999-2BC3-B972-E96204B716D2}"/>
              </a:ext>
            </a:extLst>
          </p:cNvPr>
          <p:cNvPicPr>
            <a:picLocks noChangeAspect="1"/>
          </p:cNvPicPr>
          <p:nvPr/>
        </p:nvPicPr>
        <p:blipFill>
          <a:blip r:embed="rId6"/>
          <a:stretch>
            <a:fillRect/>
          </a:stretch>
        </p:blipFill>
        <p:spPr>
          <a:xfrm>
            <a:off x="270439" y="1629898"/>
            <a:ext cx="11728647" cy="4553975"/>
          </a:xfrm>
          <a:prstGeom prst="rect">
            <a:avLst/>
          </a:prstGeom>
        </p:spPr>
      </p:pic>
    </p:spTree>
    <p:extLst>
      <p:ext uri="{BB962C8B-B14F-4D97-AF65-F5344CB8AC3E}">
        <p14:creationId xmlns:p14="http://schemas.microsoft.com/office/powerpoint/2010/main" val="329241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a:extLst>
            <a:ext uri="{FF2B5EF4-FFF2-40B4-BE49-F238E27FC236}">
              <a16:creationId xmlns:a16="http://schemas.microsoft.com/office/drawing/2014/main" id="{420E9C6B-E96D-87D7-936C-F9D1AA0A1B3D}"/>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79532356-D760-7CC5-AF19-3EAB571EBB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4358" y="185159"/>
            <a:ext cx="1164728" cy="798382"/>
          </a:xfrm>
          <a:prstGeom prst="rect">
            <a:avLst/>
          </a:prstGeom>
        </p:spPr>
      </p:pic>
      <p:pic>
        <p:nvPicPr>
          <p:cNvPr id="4" name="Picture 3">
            <a:extLst>
              <a:ext uri="{FF2B5EF4-FFF2-40B4-BE49-F238E27FC236}">
                <a16:creationId xmlns:a16="http://schemas.microsoft.com/office/drawing/2014/main" id="{8A045CDE-8537-9A12-1694-5203FB39C171}"/>
              </a:ext>
            </a:extLst>
          </p:cNvPr>
          <p:cNvPicPr>
            <a:picLocks noChangeAspect="1"/>
          </p:cNvPicPr>
          <p:nvPr/>
        </p:nvPicPr>
        <p:blipFill>
          <a:blip r:embed="rId4"/>
          <a:stretch>
            <a:fillRect/>
          </a:stretch>
        </p:blipFill>
        <p:spPr>
          <a:xfrm>
            <a:off x="6096000" y="6595722"/>
            <a:ext cx="6096000" cy="257175"/>
          </a:xfrm>
          <a:prstGeom prst="rect">
            <a:avLst/>
          </a:prstGeom>
        </p:spPr>
      </p:pic>
      <p:sp>
        <p:nvSpPr>
          <p:cNvPr id="5" name="Rectangle 4">
            <a:extLst>
              <a:ext uri="{FF2B5EF4-FFF2-40B4-BE49-F238E27FC236}">
                <a16:creationId xmlns:a16="http://schemas.microsoft.com/office/drawing/2014/main" id="{B5FB9BB6-A853-39A5-BF91-4AE92DEC5767}"/>
              </a:ext>
            </a:extLst>
          </p:cNvPr>
          <p:cNvSpPr/>
          <p:nvPr/>
        </p:nvSpPr>
        <p:spPr>
          <a:xfrm>
            <a:off x="0" y="-1"/>
            <a:ext cx="142672" cy="3365205"/>
          </a:xfrm>
          <a:prstGeom prst="rect">
            <a:avLst/>
          </a:prstGeom>
          <a:solidFill>
            <a:srgbClr val="CE0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0694B9-9738-C269-643F-CED6425C1E96}"/>
              </a:ext>
            </a:extLst>
          </p:cNvPr>
          <p:cNvPicPr>
            <a:picLocks noChangeAspect="1"/>
          </p:cNvPicPr>
          <p:nvPr/>
        </p:nvPicPr>
        <p:blipFill>
          <a:blip r:embed="rId4"/>
          <a:stretch>
            <a:fillRect/>
          </a:stretch>
        </p:blipFill>
        <p:spPr>
          <a:xfrm>
            <a:off x="0" y="0"/>
            <a:ext cx="6096000" cy="257175"/>
          </a:xfrm>
          <a:prstGeom prst="rect">
            <a:avLst/>
          </a:prstGeom>
        </p:spPr>
      </p:pic>
      <p:sp>
        <p:nvSpPr>
          <p:cNvPr id="7" name="Title 1">
            <a:extLst>
              <a:ext uri="{FF2B5EF4-FFF2-40B4-BE49-F238E27FC236}">
                <a16:creationId xmlns:a16="http://schemas.microsoft.com/office/drawing/2014/main" id="{554DB365-DA04-D5AC-8152-76B5277E51E2}"/>
              </a:ext>
            </a:extLst>
          </p:cNvPr>
          <p:cNvSpPr>
            <a:spLocks noGrp="1"/>
          </p:cNvSpPr>
          <p:nvPr>
            <p:ph type="title"/>
          </p:nvPr>
        </p:nvSpPr>
        <p:spPr>
          <a:xfrm>
            <a:off x="838200" y="2002631"/>
            <a:ext cx="10515600" cy="2852737"/>
          </a:xfrm>
        </p:spPr>
        <p:txBody>
          <a:bodyPr>
            <a:normAutofit/>
          </a:bodyPr>
          <a:lstStyle/>
          <a:p>
            <a:r>
              <a:rPr lang="en-US" sz="6000">
                <a:solidFill>
                  <a:schemeClr val="bg1"/>
                </a:solidFill>
                <a:latin typeface="Arial" panose="020B0604020202020204" pitchFamily="34" charset="0"/>
                <a:cs typeface="Arial" panose="020B0604020202020204" pitchFamily="34" charset="0"/>
              </a:rPr>
              <a:t>Detail Finishers</a:t>
            </a:r>
          </a:p>
        </p:txBody>
      </p:sp>
    </p:spTree>
    <p:extLst>
      <p:ext uri="{BB962C8B-B14F-4D97-AF65-F5344CB8AC3E}">
        <p14:creationId xmlns:p14="http://schemas.microsoft.com/office/powerpoint/2010/main" val="335020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70C35-DC51-62CB-8140-81DD99F18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37025-B89E-956A-B063-CF640E18F735}"/>
              </a:ext>
            </a:extLst>
          </p:cNvPr>
          <p:cNvSpPr>
            <a:spLocks noGrp="1"/>
          </p:cNvSpPr>
          <p:nvPr>
            <p:ph type="title"/>
          </p:nvPr>
        </p:nvSpPr>
        <p:spPr>
          <a:xfrm>
            <a:off x="795528" y="315852"/>
            <a:ext cx="10515600" cy="1325563"/>
          </a:xfrm>
        </p:spPr>
        <p:txBody>
          <a:bodyPr/>
          <a:lstStyle/>
          <a:p>
            <a:r>
              <a:rPr lang="en-US" b="1" dirty="0">
                <a:solidFill>
                  <a:srgbClr val="CE0E2D"/>
                </a:solidFill>
              </a:rPr>
              <a:t>DRYWALL FINISHERS</a:t>
            </a:r>
          </a:p>
        </p:txBody>
      </p:sp>
      <p:sp>
        <p:nvSpPr>
          <p:cNvPr id="3" name="TextBox 2">
            <a:extLst>
              <a:ext uri="{FF2B5EF4-FFF2-40B4-BE49-F238E27FC236}">
                <a16:creationId xmlns:a16="http://schemas.microsoft.com/office/drawing/2014/main" id="{82396492-D8E7-7FCC-0730-2F3D1B2DC4D3}"/>
              </a:ext>
            </a:extLst>
          </p:cNvPr>
          <p:cNvSpPr txBox="1"/>
          <p:nvPr/>
        </p:nvSpPr>
        <p:spPr>
          <a:xfrm>
            <a:off x="795528" y="1443791"/>
            <a:ext cx="4635610" cy="1754326"/>
          </a:xfrm>
          <a:prstGeom prst="rect">
            <a:avLst/>
          </a:prstGeom>
          <a:noFill/>
        </p:spPr>
        <p:txBody>
          <a:bodyPr wrap="square" rtlCol="0">
            <a:spAutoFit/>
          </a:bodyPr>
          <a:lstStyle/>
          <a:p>
            <a:r>
              <a:rPr lang="en-US" dirty="0"/>
              <a:t>A drywall finisher meticulously completes the finishing touches on drywall panels secured to either wooden or metal frames, ensuring all surfaces are smoothed out and establishing a sturdy foundation for any structure.</a:t>
            </a:r>
          </a:p>
        </p:txBody>
      </p:sp>
      <p:sp>
        <p:nvSpPr>
          <p:cNvPr id="4" name="TextBox 3">
            <a:extLst>
              <a:ext uri="{FF2B5EF4-FFF2-40B4-BE49-F238E27FC236}">
                <a16:creationId xmlns:a16="http://schemas.microsoft.com/office/drawing/2014/main" id="{B7EA737E-0567-7EFF-F3B2-270D9A3680A8}"/>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Three to four years of classroom and on-the-job training</a:t>
            </a:r>
          </a:p>
        </p:txBody>
      </p:sp>
      <p:sp>
        <p:nvSpPr>
          <p:cNvPr id="5" name="TextBox 4">
            <a:extLst>
              <a:ext uri="{FF2B5EF4-FFF2-40B4-BE49-F238E27FC236}">
                <a16:creationId xmlns:a16="http://schemas.microsoft.com/office/drawing/2014/main" id="{CDC9FB59-BAF9-9F80-B6DD-2AC0E4D21A55}"/>
              </a:ext>
            </a:extLst>
          </p:cNvPr>
          <p:cNvSpPr txBox="1"/>
          <p:nvPr/>
        </p:nvSpPr>
        <p:spPr>
          <a:xfrm>
            <a:off x="6096000" y="3198117"/>
            <a:ext cx="6153912" cy="877163"/>
          </a:xfrm>
          <a:prstGeom prst="rect">
            <a:avLst/>
          </a:prstGeom>
          <a:noFill/>
        </p:spPr>
        <p:txBody>
          <a:bodyPr wrap="square" rtlCol="0">
            <a:spAutoFit/>
          </a:bodyPr>
          <a:lstStyle/>
          <a:p>
            <a:r>
              <a:rPr lang="en-US" sz="2200" b="1" dirty="0">
                <a:solidFill>
                  <a:srgbClr val="CE0E2D"/>
                </a:solidFill>
              </a:rPr>
              <a:t>SALARY: </a:t>
            </a:r>
          </a:p>
          <a:p>
            <a:r>
              <a:rPr lang="en-US" dirty="0"/>
              <a:t>$84,420* + Benefits Package</a:t>
            </a:r>
          </a:p>
          <a:p>
            <a:r>
              <a:rPr lang="en-US" sz="1100" dirty="0"/>
              <a:t>* Wages are based on a 40-hour work week at 50 weeks per year at the Philadelphia rate.</a:t>
            </a:r>
          </a:p>
        </p:txBody>
      </p:sp>
      <p:sp>
        <p:nvSpPr>
          <p:cNvPr id="7" name="TextBox 6">
            <a:extLst>
              <a:ext uri="{FF2B5EF4-FFF2-40B4-BE49-F238E27FC236}">
                <a16:creationId xmlns:a16="http://schemas.microsoft.com/office/drawing/2014/main" id="{3C595F6D-2C2C-3FD2-C503-C0D8B283C20A}"/>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8658301C-3AC9-D911-B54D-D26025E97C79}"/>
              </a:ext>
            </a:extLst>
          </p:cNvPr>
          <p:cNvPicPr>
            <a:picLocks noChangeAspect="1"/>
          </p:cNvPicPr>
          <p:nvPr/>
        </p:nvPicPr>
        <p:blipFill>
          <a:blip r:embed="rId2"/>
          <a:srcRect l="8763" b="42408"/>
          <a:stretch>
            <a:fillRect/>
          </a:stretch>
        </p:blipFill>
        <p:spPr>
          <a:xfrm>
            <a:off x="1597914" y="3429000"/>
            <a:ext cx="3030838" cy="2801456"/>
          </a:xfrm>
          <a:prstGeom prst="rect">
            <a:avLst/>
          </a:prstGeom>
        </p:spPr>
      </p:pic>
    </p:spTree>
    <p:extLst>
      <p:ext uri="{BB962C8B-B14F-4D97-AF65-F5344CB8AC3E}">
        <p14:creationId xmlns:p14="http://schemas.microsoft.com/office/powerpoint/2010/main" val="113212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3C9C3-4B51-C838-8E43-C94B8E74C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559F9-FF89-9494-9FB0-D2E5D2B0DF8E}"/>
              </a:ext>
            </a:extLst>
          </p:cNvPr>
          <p:cNvSpPr>
            <a:spLocks noGrp="1"/>
          </p:cNvSpPr>
          <p:nvPr>
            <p:ph type="title"/>
          </p:nvPr>
        </p:nvSpPr>
        <p:spPr>
          <a:xfrm>
            <a:off x="795528" y="317347"/>
            <a:ext cx="10515600" cy="1325563"/>
          </a:xfrm>
        </p:spPr>
        <p:txBody>
          <a:bodyPr/>
          <a:lstStyle/>
          <a:p>
            <a:r>
              <a:rPr lang="en-US" b="1" dirty="0">
                <a:solidFill>
                  <a:srgbClr val="CE0E2D"/>
                </a:solidFill>
              </a:rPr>
              <a:t>GLAZIERS</a:t>
            </a:r>
          </a:p>
        </p:txBody>
      </p:sp>
      <p:sp>
        <p:nvSpPr>
          <p:cNvPr id="3" name="TextBox 2">
            <a:extLst>
              <a:ext uri="{FF2B5EF4-FFF2-40B4-BE49-F238E27FC236}">
                <a16:creationId xmlns:a16="http://schemas.microsoft.com/office/drawing/2014/main" id="{6FE56155-0521-BE46-F0E5-D35ED0979853}"/>
              </a:ext>
            </a:extLst>
          </p:cNvPr>
          <p:cNvSpPr txBox="1"/>
          <p:nvPr/>
        </p:nvSpPr>
        <p:spPr>
          <a:xfrm>
            <a:off x="795528" y="1443791"/>
            <a:ext cx="4635610" cy="1200329"/>
          </a:xfrm>
          <a:prstGeom prst="rect">
            <a:avLst/>
          </a:prstGeom>
          <a:noFill/>
        </p:spPr>
        <p:txBody>
          <a:bodyPr wrap="square" rtlCol="0">
            <a:spAutoFit/>
          </a:bodyPr>
          <a:lstStyle/>
          <a:p>
            <a:r>
              <a:rPr lang="en-US" dirty="0"/>
              <a:t>Glaziers and glassworkers install, cut, and fit glass for windows, doors, curtain walls, and facades in commercial and residential buildings.</a:t>
            </a:r>
          </a:p>
        </p:txBody>
      </p:sp>
      <p:sp>
        <p:nvSpPr>
          <p:cNvPr id="4" name="TextBox 3">
            <a:extLst>
              <a:ext uri="{FF2B5EF4-FFF2-40B4-BE49-F238E27FC236}">
                <a16:creationId xmlns:a16="http://schemas.microsoft.com/office/drawing/2014/main" id="{388FCE86-B758-58F2-7964-DDBE03E6D817}"/>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Three-to-four-year apprenticeship, on-the-job training, and classroom instruction</a:t>
            </a:r>
          </a:p>
        </p:txBody>
      </p:sp>
      <p:sp>
        <p:nvSpPr>
          <p:cNvPr id="5" name="TextBox 4">
            <a:extLst>
              <a:ext uri="{FF2B5EF4-FFF2-40B4-BE49-F238E27FC236}">
                <a16:creationId xmlns:a16="http://schemas.microsoft.com/office/drawing/2014/main" id="{8694259D-67CD-3B76-1DB9-693163EB03D4}"/>
              </a:ext>
            </a:extLst>
          </p:cNvPr>
          <p:cNvSpPr txBox="1"/>
          <p:nvPr/>
        </p:nvSpPr>
        <p:spPr>
          <a:xfrm>
            <a:off x="6096000" y="3198117"/>
            <a:ext cx="6153912" cy="877163"/>
          </a:xfrm>
          <a:prstGeom prst="rect">
            <a:avLst/>
          </a:prstGeom>
          <a:noFill/>
        </p:spPr>
        <p:txBody>
          <a:bodyPr wrap="square" rtlCol="0">
            <a:spAutoFit/>
          </a:bodyPr>
          <a:lstStyle/>
          <a:p>
            <a:r>
              <a:rPr lang="en-US" sz="2200" b="1" dirty="0">
                <a:solidFill>
                  <a:srgbClr val="CE0E2D"/>
                </a:solidFill>
              </a:rPr>
              <a:t>SALARY: </a:t>
            </a:r>
          </a:p>
          <a:p>
            <a:r>
              <a:rPr lang="en-US" dirty="0"/>
              <a:t>$99,920* + Benefits Package</a:t>
            </a:r>
          </a:p>
          <a:p>
            <a:r>
              <a:rPr lang="en-US" sz="1100" dirty="0"/>
              <a:t>*Wages are based on a 40-hour work week at 50 weeks per year at the Philadelphia rate.</a:t>
            </a:r>
          </a:p>
        </p:txBody>
      </p:sp>
      <p:sp>
        <p:nvSpPr>
          <p:cNvPr id="7" name="TextBox 6">
            <a:extLst>
              <a:ext uri="{FF2B5EF4-FFF2-40B4-BE49-F238E27FC236}">
                <a16:creationId xmlns:a16="http://schemas.microsoft.com/office/drawing/2014/main" id="{5E2B63CA-7503-89E2-0735-7A1D222FBDF9}"/>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ED3F773C-3BA7-4E9A-59A8-655DE0411931}"/>
              </a:ext>
            </a:extLst>
          </p:cNvPr>
          <p:cNvPicPr>
            <a:picLocks noChangeAspect="1"/>
          </p:cNvPicPr>
          <p:nvPr/>
        </p:nvPicPr>
        <p:blipFill>
          <a:blip r:embed="rId2"/>
          <a:srcRect l="11748" b="42222"/>
          <a:stretch>
            <a:fillRect/>
          </a:stretch>
        </p:blipFill>
        <p:spPr>
          <a:xfrm>
            <a:off x="1597914" y="3431990"/>
            <a:ext cx="3024886" cy="2772528"/>
          </a:xfrm>
          <a:prstGeom prst="rect">
            <a:avLst/>
          </a:prstGeom>
        </p:spPr>
      </p:pic>
    </p:spTree>
    <p:extLst>
      <p:ext uri="{BB962C8B-B14F-4D97-AF65-F5344CB8AC3E}">
        <p14:creationId xmlns:p14="http://schemas.microsoft.com/office/powerpoint/2010/main" val="267834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8D71A-FE97-965E-504A-D8C706670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1CCB3-5DD5-700A-EA18-06377C3E466D}"/>
              </a:ext>
            </a:extLst>
          </p:cNvPr>
          <p:cNvSpPr>
            <a:spLocks noGrp="1"/>
          </p:cNvSpPr>
          <p:nvPr>
            <p:ph type="title"/>
          </p:nvPr>
        </p:nvSpPr>
        <p:spPr>
          <a:xfrm>
            <a:off x="795528" y="367017"/>
            <a:ext cx="10515600" cy="1325563"/>
          </a:xfrm>
        </p:spPr>
        <p:txBody>
          <a:bodyPr/>
          <a:lstStyle/>
          <a:p>
            <a:r>
              <a:rPr lang="en-US" b="1" dirty="0">
                <a:solidFill>
                  <a:srgbClr val="CE0E2D"/>
                </a:solidFill>
              </a:rPr>
              <a:t>INSULATORS</a:t>
            </a:r>
          </a:p>
        </p:txBody>
      </p:sp>
      <p:sp>
        <p:nvSpPr>
          <p:cNvPr id="3" name="TextBox 2">
            <a:extLst>
              <a:ext uri="{FF2B5EF4-FFF2-40B4-BE49-F238E27FC236}">
                <a16:creationId xmlns:a16="http://schemas.microsoft.com/office/drawing/2014/main" id="{A2164497-37C2-D9F8-232A-090243558A70}"/>
              </a:ext>
            </a:extLst>
          </p:cNvPr>
          <p:cNvSpPr txBox="1"/>
          <p:nvPr/>
        </p:nvSpPr>
        <p:spPr>
          <a:xfrm>
            <a:off x="795528" y="1443791"/>
            <a:ext cx="4635610" cy="1477328"/>
          </a:xfrm>
          <a:prstGeom prst="rect">
            <a:avLst/>
          </a:prstGeom>
          <a:noFill/>
        </p:spPr>
        <p:txBody>
          <a:bodyPr wrap="square" rtlCol="0">
            <a:spAutoFit/>
          </a:bodyPr>
          <a:lstStyle/>
          <a:p>
            <a:r>
              <a:rPr lang="en-US" dirty="0"/>
              <a:t>Insulators oversee installing and applying materials that control temperature and sound. They make sure buildings and systems are energy efficient and meet safety standards in all types of environments.</a:t>
            </a:r>
          </a:p>
        </p:txBody>
      </p:sp>
      <p:sp>
        <p:nvSpPr>
          <p:cNvPr id="4" name="TextBox 3">
            <a:extLst>
              <a:ext uri="{FF2B5EF4-FFF2-40B4-BE49-F238E27FC236}">
                <a16:creationId xmlns:a16="http://schemas.microsoft.com/office/drawing/2014/main" id="{08C21137-8CE1-5DCC-F034-9894DAEF895E}"/>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Five-year apprenticeship and on-the-job training</a:t>
            </a:r>
          </a:p>
        </p:txBody>
      </p:sp>
      <p:sp>
        <p:nvSpPr>
          <p:cNvPr id="5" name="TextBox 4">
            <a:extLst>
              <a:ext uri="{FF2B5EF4-FFF2-40B4-BE49-F238E27FC236}">
                <a16:creationId xmlns:a16="http://schemas.microsoft.com/office/drawing/2014/main" id="{5DC0F51F-8B10-E9D6-CE7C-BDA5AE665D1F}"/>
              </a:ext>
            </a:extLst>
          </p:cNvPr>
          <p:cNvSpPr txBox="1"/>
          <p:nvPr/>
        </p:nvSpPr>
        <p:spPr>
          <a:xfrm>
            <a:off x="6096000" y="3198117"/>
            <a:ext cx="6153912" cy="877163"/>
          </a:xfrm>
          <a:prstGeom prst="rect">
            <a:avLst/>
          </a:prstGeom>
          <a:noFill/>
        </p:spPr>
        <p:txBody>
          <a:bodyPr wrap="square" rtlCol="0">
            <a:spAutoFit/>
          </a:bodyPr>
          <a:lstStyle/>
          <a:p>
            <a:r>
              <a:rPr lang="en-US" sz="2200" b="1" dirty="0">
                <a:solidFill>
                  <a:srgbClr val="CE0E2D"/>
                </a:solidFill>
              </a:rPr>
              <a:t>SALARY: </a:t>
            </a:r>
          </a:p>
          <a:p>
            <a:r>
              <a:rPr lang="en-US" dirty="0"/>
              <a:t>$121,680* + Benefits Package</a:t>
            </a:r>
          </a:p>
          <a:p>
            <a:r>
              <a:rPr lang="en-US" sz="1100" dirty="0"/>
              <a:t>* Wages are based on a 40-hour work week at 50 weeks per year at the Philadelphia rate.</a:t>
            </a:r>
          </a:p>
        </p:txBody>
      </p:sp>
      <p:sp>
        <p:nvSpPr>
          <p:cNvPr id="7" name="TextBox 6">
            <a:extLst>
              <a:ext uri="{FF2B5EF4-FFF2-40B4-BE49-F238E27FC236}">
                <a16:creationId xmlns:a16="http://schemas.microsoft.com/office/drawing/2014/main" id="{D695374E-3CCE-9DD5-73B2-D964F627EC68}"/>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885D2C67-0141-D7BE-54AB-EF9FEBEA63AF}"/>
              </a:ext>
            </a:extLst>
          </p:cNvPr>
          <p:cNvPicPr>
            <a:picLocks noChangeAspect="1"/>
          </p:cNvPicPr>
          <p:nvPr/>
        </p:nvPicPr>
        <p:blipFill>
          <a:blip r:embed="rId2"/>
          <a:srcRect l="14035" b="42594"/>
          <a:stretch>
            <a:fillRect/>
          </a:stretch>
        </p:blipFill>
        <p:spPr>
          <a:xfrm>
            <a:off x="1597915" y="3429000"/>
            <a:ext cx="3031770" cy="2834383"/>
          </a:xfrm>
          <a:prstGeom prst="rect">
            <a:avLst/>
          </a:prstGeom>
        </p:spPr>
      </p:pic>
    </p:spTree>
    <p:extLst>
      <p:ext uri="{BB962C8B-B14F-4D97-AF65-F5344CB8AC3E}">
        <p14:creationId xmlns:p14="http://schemas.microsoft.com/office/powerpoint/2010/main" val="224964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C9C6-05C1-304B-8794-A3255B0E7B8C}"/>
              </a:ext>
            </a:extLst>
          </p:cNvPr>
          <p:cNvSpPr>
            <a:spLocks noGrp="1"/>
          </p:cNvSpPr>
          <p:nvPr>
            <p:ph type="ctrTitle"/>
          </p:nvPr>
        </p:nvSpPr>
        <p:spPr/>
        <p:txBody>
          <a:bodyPr>
            <a:normAutofit/>
          </a:bodyPr>
          <a:lstStyle/>
          <a:p>
            <a:r>
              <a:rPr lang="en-US" b="0" dirty="0"/>
              <a:t>Learn more about careers in construction by visiting </a:t>
            </a:r>
            <a:r>
              <a:rPr lang="en-US" b="0" dirty="0">
                <a:hlinkClick r:id="rId2"/>
              </a:rPr>
              <a:t>GBCA.com</a:t>
            </a:r>
            <a:endParaRPr lang="en-US" sz="4000" b="0" dirty="0"/>
          </a:p>
        </p:txBody>
      </p:sp>
    </p:spTree>
    <p:extLst>
      <p:ext uri="{BB962C8B-B14F-4D97-AF65-F5344CB8AC3E}">
        <p14:creationId xmlns:p14="http://schemas.microsoft.com/office/powerpoint/2010/main" val="196156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07B20FE-0D6D-073F-28AE-80CBEC4AD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4358" y="185159"/>
            <a:ext cx="1164728" cy="798382"/>
          </a:xfrm>
          <a:prstGeom prst="rect">
            <a:avLst/>
          </a:prstGeom>
        </p:spPr>
      </p:pic>
      <p:pic>
        <p:nvPicPr>
          <p:cNvPr id="4" name="Picture 3">
            <a:extLst>
              <a:ext uri="{FF2B5EF4-FFF2-40B4-BE49-F238E27FC236}">
                <a16:creationId xmlns:a16="http://schemas.microsoft.com/office/drawing/2014/main" id="{9554AE02-D196-F7BC-D89C-D98640FA464B}"/>
              </a:ext>
            </a:extLst>
          </p:cNvPr>
          <p:cNvPicPr>
            <a:picLocks noChangeAspect="1"/>
          </p:cNvPicPr>
          <p:nvPr/>
        </p:nvPicPr>
        <p:blipFill>
          <a:blip r:embed="rId4"/>
          <a:stretch>
            <a:fillRect/>
          </a:stretch>
        </p:blipFill>
        <p:spPr>
          <a:xfrm>
            <a:off x="6096000" y="6595722"/>
            <a:ext cx="6096000" cy="257175"/>
          </a:xfrm>
          <a:prstGeom prst="rect">
            <a:avLst/>
          </a:prstGeom>
        </p:spPr>
      </p:pic>
      <p:sp>
        <p:nvSpPr>
          <p:cNvPr id="5" name="Rectangle 4">
            <a:extLst>
              <a:ext uri="{FF2B5EF4-FFF2-40B4-BE49-F238E27FC236}">
                <a16:creationId xmlns:a16="http://schemas.microsoft.com/office/drawing/2014/main" id="{E412585B-0099-2273-2037-BD1961AAA594}"/>
              </a:ext>
            </a:extLst>
          </p:cNvPr>
          <p:cNvSpPr/>
          <p:nvPr/>
        </p:nvSpPr>
        <p:spPr>
          <a:xfrm>
            <a:off x="0" y="-1"/>
            <a:ext cx="142672" cy="3365205"/>
          </a:xfrm>
          <a:prstGeom prst="rect">
            <a:avLst/>
          </a:prstGeom>
          <a:solidFill>
            <a:srgbClr val="CE0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8BA50E-7AA7-50E4-CD8B-D66B17B51154}"/>
              </a:ext>
            </a:extLst>
          </p:cNvPr>
          <p:cNvPicPr>
            <a:picLocks noChangeAspect="1"/>
          </p:cNvPicPr>
          <p:nvPr/>
        </p:nvPicPr>
        <p:blipFill>
          <a:blip r:embed="rId4"/>
          <a:stretch>
            <a:fillRect/>
          </a:stretch>
        </p:blipFill>
        <p:spPr>
          <a:xfrm>
            <a:off x="0" y="0"/>
            <a:ext cx="6096000" cy="257175"/>
          </a:xfrm>
          <a:prstGeom prst="rect">
            <a:avLst/>
          </a:prstGeom>
        </p:spPr>
      </p:pic>
      <p:sp>
        <p:nvSpPr>
          <p:cNvPr id="7" name="Title 1">
            <a:extLst>
              <a:ext uri="{FF2B5EF4-FFF2-40B4-BE49-F238E27FC236}">
                <a16:creationId xmlns:a16="http://schemas.microsoft.com/office/drawing/2014/main" id="{A4116DF3-8B36-0AB1-1B4E-27D4BDEE5D25}"/>
              </a:ext>
            </a:extLst>
          </p:cNvPr>
          <p:cNvSpPr>
            <a:spLocks noGrp="1"/>
          </p:cNvSpPr>
          <p:nvPr>
            <p:ph type="title"/>
          </p:nvPr>
        </p:nvSpPr>
        <p:spPr>
          <a:xfrm>
            <a:off x="838200" y="2002631"/>
            <a:ext cx="10515600" cy="2852737"/>
          </a:xfrm>
        </p:spPr>
        <p:txBody>
          <a:bodyPr>
            <a:normAutofit/>
          </a:bodyPr>
          <a:lstStyle/>
          <a:p>
            <a:r>
              <a:rPr lang="en-US" sz="6000">
                <a:solidFill>
                  <a:schemeClr val="bg1"/>
                </a:solidFill>
                <a:latin typeface="Arial" panose="020B0604020202020204" pitchFamily="34" charset="0"/>
                <a:cs typeface="Arial" panose="020B0604020202020204" pitchFamily="34" charset="0"/>
              </a:rPr>
              <a:t>Hands-On Builders</a:t>
            </a:r>
          </a:p>
        </p:txBody>
      </p:sp>
    </p:spTree>
    <p:extLst>
      <p:ext uri="{BB962C8B-B14F-4D97-AF65-F5344CB8AC3E}">
        <p14:creationId xmlns:p14="http://schemas.microsoft.com/office/powerpoint/2010/main" val="128033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72E4-3210-93BC-4A61-799DE8C570AF}"/>
              </a:ext>
            </a:extLst>
          </p:cNvPr>
          <p:cNvSpPr>
            <a:spLocks noGrp="1"/>
          </p:cNvSpPr>
          <p:nvPr>
            <p:ph type="title"/>
          </p:nvPr>
        </p:nvSpPr>
        <p:spPr>
          <a:xfrm>
            <a:off x="795528" y="249791"/>
            <a:ext cx="10515600" cy="1325563"/>
          </a:xfrm>
        </p:spPr>
        <p:txBody>
          <a:bodyPr/>
          <a:lstStyle/>
          <a:p>
            <a:r>
              <a:rPr lang="en-US" b="1" dirty="0">
                <a:solidFill>
                  <a:srgbClr val="CE0E2D"/>
                </a:solidFill>
              </a:rPr>
              <a:t>CARPENTERS</a:t>
            </a:r>
          </a:p>
        </p:txBody>
      </p:sp>
      <p:sp>
        <p:nvSpPr>
          <p:cNvPr id="3" name="TextBox 2">
            <a:extLst>
              <a:ext uri="{FF2B5EF4-FFF2-40B4-BE49-F238E27FC236}">
                <a16:creationId xmlns:a16="http://schemas.microsoft.com/office/drawing/2014/main" id="{C9E50326-2E69-11C2-B98D-E317D7C405D6}"/>
              </a:ext>
            </a:extLst>
          </p:cNvPr>
          <p:cNvSpPr txBox="1"/>
          <p:nvPr/>
        </p:nvSpPr>
        <p:spPr>
          <a:xfrm>
            <a:off x="795528" y="1443791"/>
            <a:ext cx="4635610" cy="1477328"/>
          </a:xfrm>
          <a:prstGeom prst="rect">
            <a:avLst/>
          </a:prstGeom>
          <a:noFill/>
        </p:spPr>
        <p:txBody>
          <a:bodyPr wrap="square" rtlCol="0">
            <a:spAutoFit/>
          </a:bodyPr>
          <a:lstStyle/>
          <a:p>
            <a:r>
              <a:rPr lang="en-US" dirty="0"/>
              <a:t>Carpenters cut, shape and install building materials in the construction of many kinds of projects. They are essential to the infrastructure you depend on daily like highways, bridges and more. </a:t>
            </a:r>
          </a:p>
        </p:txBody>
      </p:sp>
      <p:sp>
        <p:nvSpPr>
          <p:cNvPr id="4" name="TextBox 3">
            <a:extLst>
              <a:ext uri="{FF2B5EF4-FFF2-40B4-BE49-F238E27FC236}">
                <a16:creationId xmlns:a16="http://schemas.microsoft.com/office/drawing/2014/main" id="{24B10E25-18CB-E9BD-3DAC-D4041FACC4F4}"/>
              </a:ext>
            </a:extLst>
          </p:cNvPr>
          <p:cNvSpPr txBox="1"/>
          <p:nvPr/>
        </p:nvSpPr>
        <p:spPr>
          <a:xfrm>
            <a:off x="6096000" y="1447763"/>
            <a:ext cx="5145024" cy="984885"/>
          </a:xfrm>
          <a:prstGeom prst="rect">
            <a:avLst/>
          </a:prstGeom>
          <a:noFill/>
        </p:spPr>
        <p:txBody>
          <a:bodyPr wrap="square" rtlCol="0">
            <a:spAutoFit/>
          </a:bodyPr>
          <a:lstStyle/>
          <a:p>
            <a:r>
              <a:rPr lang="en-US" sz="2200" b="1" dirty="0">
                <a:solidFill>
                  <a:srgbClr val="CE0E2D"/>
                </a:solidFill>
              </a:rPr>
              <a:t>EDUCATION: </a:t>
            </a:r>
          </a:p>
          <a:p>
            <a:r>
              <a:rPr lang="en-US" dirty="0"/>
              <a:t>Three to four years of classroom and on-the-job training</a:t>
            </a:r>
          </a:p>
        </p:txBody>
      </p:sp>
      <p:sp>
        <p:nvSpPr>
          <p:cNvPr id="5" name="TextBox 4">
            <a:extLst>
              <a:ext uri="{FF2B5EF4-FFF2-40B4-BE49-F238E27FC236}">
                <a16:creationId xmlns:a16="http://schemas.microsoft.com/office/drawing/2014/main" id="{789A702D-5681-94ED-A952-5AE403F8CB8B}"/>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$109,490*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9343CBD7-9A91-7FE8-859E-164ECFE41B27}"/>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66878F32-7BED-3378-3E27-FE4FAFF89A27}"/>
              </a:ext>
            </a:extLst>
          </p:cNvPr>
          <p:cNvPicPr>
            <a:picLocks noChangeAspect="1"/>
          </p:cNvPicPr>
          <p:nvPr/>
        </p:nvPicPr>
        <p:blipFill>
          <a:blip r:embed="rId2"/>
          <a:srcRect l="7372" r="676" b="40901"/>
          <a:stretch>
            <a:fillRect/>
          </a:stretch>
        </p:blipFill>
        <p:spPr>
          <a:xfrm>
            <a:off x="1591561" y="3652088"/>
            <a:ext cx="3043544" cy="2864295"/>
          </a:xfrm>
          <a:prstGeom prst="rect">
            <a:avLst/>
          </a:prstGeom>
        </p:spPr>
      </p:pic>
    </p:spTree>
    <p:extLst>
      <p:ext uri="{BB962C8B-B14F-4D97-AF65-F5344CB8AC3E}">
        <p14:creationId xmlns:p14="http://schemas.microsoft.com/office/powerpoint/2010/main" val="255717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075A8-9DAA-BDC7-FE78-C50B12039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64F7C-651C-CA74-5B07-80ADCC90C0F5}"/>
              </a:ext>
            </a:extLst>
          </p:cNvPr>
          <p:cNvSpPr>
            <a:spLocks noGrp="1"/>
          </p:cNvSpPr>
          <p:nvPr>
            <p:ph type="title"/>
          </p:nvPr>
        </p:nvSpPr>
        <p:spPr>
          <a:xfrm>
            <a:off x="795528" y="249791"/>
            <a:ext cx="10515600" cy="1325563"/>
          </a:xfrm>
        </p:spPr>
        <p:txBody>
          <a:bodyPr/>
          <a:lstStyle/>
          <a:p>
            <a:r>
              <a:rPr lang="en-US" b="1" dirty="0">
                <a:solidFill>
                  <a:srgbClr val="CE0E2D"/>
                </a:solidFill>
              </a:rPr>
              <a:t>CEMENT MASONS</a:t>
            </a:r>
          </a:p>
        </p:txBody>
      </p:sp>
      <p:sp>
        <p:nvSpPr>
          <p:cNvPr id="3" name="TextBox 2">
            <a:extLst>
              <a:ext uri="{FF2B5EF4-FFF2-40B4-BE49-F238E27FC236}">
                <a16:creationId xmlns:a16="http://schemas.microsoft.com/office/drawing/2014/main" id="{3410C156-2946-69A1-989B-9398A8DF2313}"/>
              </a:ext>
            </a:extLst>
          </p:cNvPr>
          <p:cNvSpPr txBox="1"/>
          <p:nvPr/>
        </p:nvSpPr>
        <p:spPr>
          <a:xfrm>
            <a:off x="795528" y="1443791"/>
            <a:ext cx="4635610" cy="1477328"/>
          </a:xfrm>
          <a:prstGeom prst="rect">
            <a:avLst/>
          </a:prstGeom>
          <a:noFill/>
        </p:spPr>
        <p:txBody>
          <a:bodyPr wrap="square" rtlCol="0">
            <a:spAutoFit/>
          </a:bodyPr>
          <a:lstStyle/>
          <a:p>
            <a:r>
              <a:rPr lang="en-US" dirty="0"/>
              <a:t>Cement masons are in charge of the finishing and treatment of concrete structures. With precision, they make sure their projects meet architectural plans for sidewalks, roads and more. </a:t>
            </a:r>
          </a:p>
        </p:txBody>
      </p:sp>
      <p:sp>
        <p:nvSpPr>
          <p:cNvPr id="4" name="TextBox 3">
            <a:extLst>
              <a:ext uri="{FF2B5EF4-FFF2-40B4-BE49-F238E27FC236}">
                <a16:creationId xmlns:a16="http://schemas.microsoft.com/office/drawing/2014/main" id="{2947C5D1-873B-F4A3-C665-D5218D30CBD2}"/>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Three-year apprenticeship and work in the field</a:t>
            </a:r>
          </a:p>
        </p:txBody>
      </p:sp>
      <p:sp>
        <p:nvSpPr>
          <p:cNvPr id="5" name="TextBox 4">
            <a:extLst>
              <a:ext uri="{FF2B5EF4-FFF2-40B4-BE49-F238E27FC236}">
                <a16:creationId xmlns:a16="http://schemas.microsoft.com/office/drawing/2014/main" id="{4E0EC64A-7910-1AAB-E741-FF8FEC30C3FC}"/>
              </a:ext>
            </a:extLst>
          </p:cNvPr>
          <p:cNvSpPr txBox="1"/>
          <p:nvPr/>
        </p:nvSpPr>
        <p:spPr>
          <a:xfrm>
            <a:off x="6096000" y="3174320"/>
            <a:ext cx="6153912" cy="907941"/>
          </a:xfrm>
          <a:prstGeom prst="rect">
            <a:avLst/>
          </a:prstGeom>
          <a:noFill/>
        </p:spPr>
        <p:txBody>
          <a:bodyPr wrap="square" rtlCol="0">
            <a:spAutoFit/>
          </a:bodyPr>
          <a:lstStyle/>
          <a:p>
            <a:r>
              <a:rPr lang="en-US" sz="2200" b="1" dirty="0">
                <a:solidFill>
                  <a:srgbClr val="CE0E2D"/>
                </a:solidFill>
              </a:rPr>
              <a:t>SALARY: </a:t>
            </a:r>
          </a:p>
          <a:p>
            <a:r>
              <a:rPr lang="en-US" dirty="0"/>
              <a:t>$88,400*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79199C29-29B4-680B-E40F-6AB16BDCE3A3}"/>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69AA3DF8-1B03-CBBC-F4C5-45DF8EFCE529}"/>
              </a:ext>
            </a:extLst>
          </p:cNvPr>
          <p:cNvPicPr>
            <a:picLocks noChangeAspect="1"/>
          </p:cNvPicPr>
          <p:nvPr/>
        </p:nvPicPr>
        <p:blipFill>
          <a:blip r:embed="rId2"/>
          <a:srcRect l="9044" r="3363" b="42504"/>
          <a:stretch>
            <a:fillRect/>
          </a:stretch>
        </p:blipFill>
        <p:spPr>
          <a:xfrm>
            <a:off x="1588209" y="3628290"/>
            <a:ext cx="3050247" cy="2931836"/>
          </a:xfrm>
          <a:prstGeom prst="rect">
            <a:avLst/>
          </a:prstGeom>
        </p:spPr>
      </p:pic>
    </p:spTree>
    <p:extLst>
      <p:ext uri="{BB962C8B-B14F-4D97-AF65-F5344CB8AC3E}">
        <p14:creationId xmlns:p14="http://schemas.microsoft.com/office/powerpoint/2010/main" val="424466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80A3-F4E6-EBB9-8217-AAB99B38B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746C2-50DD-8A34-FA6B-7F28D59A116C}"/>
              </a:ext>
            </a:extLst>
          </p:cNvPr>
          <p:cNvSpPr>
            <a:spLocks noGrp="1"/>
          </p:cNvSpPr>
          <p:nvPr>
            <p:ph type="title"/>
          </p:nvPr>
        </p:nvSpPr>
        <p:spPr>
          <a:xfrm>
            <a:off x="795528" y="327039"/>
            <a:ext cx="10515600" cy="1325563"/>
          </a:xfrm>
        </p:spPr>
        <p:txBody>
          <a:bodyPr/>
          <a:lstStyle/>
          <a:p>
            <a:r>
              <a:rPr lang="en-US" b="1" dirty="0">
                <a:solidFill>
                  <a:srgbClr val="CE0E2D"/>
                </a:solidFill>
              </a:rPr>
              <a:t>IRON WORKERS</a:t>
            </a:r>
          </a:p>
        </p:txBody>
      </p:sp>
      <p:sp>
        <p:nvSpPr>
          <p:cNvPr id="3" name="TextBox 2">
            <a:extLst>
              <a:ext uri="{FF2B5EF4-FFF2-40B4-BE49-F238E27FC236}">
                <a16:creationId xmlns:a16="http://schemas.microsoft.com/office/drawing/2014/main" id="{0D2EFFCA-2E67-02A3-974E-04BCC7D37F22}"/>
              </a:ext>
            </a:extLst>
          </p:cNvPr>
          <p:cNvSpPr txBox="1"/>
          <p:nvPr/>
        </p:nvSpPr>
        <p:spPr>
          <a:xfrm>
            <a:off x="795528" y="1443791"/>
            <a:ext cx="4635610" cy="1754326"/>
          </a:xfrm>
          <a:prstGeom prst="rect">
            <a:avLst/>
          </a:prstGeom>
          <a:noFill/>
        </p:spPr>
        <p:txBody>
          <a:bodyPr wrap="square" rtlCol="0">
            <a:spAutoFit/>
          </a:bodyPr>
          <a:lstStyle/>
          <a:p>
            <a:r>
              <a:rPr lang="en-US" dirty="0"/>
              <a:t>Ironworkers erect and install structural and reinforcing steel to build metal structures like bridges, stadiums and more in today’s construction world. Their work ensures the structural safety of single and multi-story buildings. </a:t>
            </a:r>
          </a:p>
        </p:txBody>
      </p:sp>
      <p:sp>
        <p:nvSpPr>
          <p:cNvPr id="4" name="TextBox 3">
            <a:extLst>
              <a:ext uri="{FF2B5EF4-FFF2-40B4-BE49-F238E27FC236}">
                <a16:creationId xmlns:a16="http://schemas.microsoft.com/office/drawing/2014/main" id="{8F0EE79A-EFFB-68DD-FE39-22B946D6302C}"/>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Three to four years of related technical training in classroom and shop, and on-the-job training</a:t>
            </a:r>
          </a:p>
        </p:txBody>
      </p:sp>
      <p:sp>
        <p:nvSpPr>
          <p:cNvPr id="5" name="TextBox 4">
            <a:extLst>
              <a:ext uri="{FF2B5EF4-FFF2-40B4-BE49-F238E27FC236}">
                <a16:creationId xmlns:a16="http://schemas.microsoft.com/office/drawing/2014/main" id="{424EE01B-BC2F-6059-97A6-0A17AD55C23B}"/>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$96,400*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5019B6FB-7E6B-1435-293C-C23BCEE6E05B}"/>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59815252-9CA7-C925-CE1A-204736E2D9F0}"/>
              </a:ext>
            </a:extLst>
          </p:cNvPr>
          <p:cNvPicPr>
            <a:picLocks noChangeAspect="1"/>
          </p:cNvPicPr>
          <p:nvPr/>
        </p:nvPicPr>
        <p:blipFill>
          <a:blip r:embed="rId2"/>
          <a:srcRect l="8778" b="42188"/>
          <a:stretch>
            <a:fillRect/>
          </a:stretch>
        </p:blipFill>
        <p:spPr>
          <a:xfrm>
            <a:off x="1592591" y="3652087"/>
            <a:ext cx="3041483" cy="2822472"/>
          </a:xfrm>
          <a:prstGeom prst="rect">
            <a:avLst/>
          </a:prstGeom>
        </p:spPr>
      </p:pic>
    </p:spTree>
    <p:extLst>
      <p:ext uri="{BB962C8B-B14F-4D97-AF65-F5344CB8AC3E}">
        <p14:creationId xmlns:p14="http://schemas.microsoft.com/office/powerpoint/2010/main" val="186461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48A6E-8611-B10D-CF1F-8D71D257E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5FB24-9B19-6F38-40E9-EC2C8F68E176}"/>
              </a:ext>
            </a:extLst>
          </p:cNvPr>
          <p:cNvSpPr>
            <a:spLocks noGrp="1"/>
          </p:cNvSpPr>
          <p:nvPr>
            <p:ph type="title"/>
          </p:nvPr>
        </p:nvSpPr>
        <p:spPr>
          <a:xfrm>
            <a:off x="795528" y="315852"/>
            <a:ext cx="10515600" cy="1325563"/>
          </a:xfrm>
        </p:spPr>
        <p:txBody>
          <a:bodyPr/>
          <a:lstStyle/>
          <a:p>
            <a:r>
              <a:rPr lang="en-US" b="1" dirty="0">
                <a:solidFill>
                  <a:srgbClr val="CE0E2D"/>
                </a:solidFill>
              </a:rPr>
              <a:t>LABORERS</a:t>
            </a:r>
          </a:p>
        </p:txBody>
      </p:sp>
      <p:sp>
        <p:nvSpPr>
          <p:cNvPr id="3" name="TextBox 2">
            <a:extLst>
              <a:ext uri="{FF2B5EF4-FFF2-40B4-BE49-F238E27FC236}">
                <a16:creationId xmlns:a16="http://schemas.microsoft.com/office/drawing/2014/main" id="{20F58C2F-495D-05EE-3554-ACE3FADD91C9}"/>
              </a:ext>
            </a:extLst>
          </p:cNvPr>
          <p:cNvSpPr txBox="1"/>
          <p:nvPr/>
        </p:nvSpPr>
        <p:spPr>
          <a:xfrm>
            <a:off x="795528" y="1443791"/>
            <a:ext cx="4635610" cy="1754326"/>
          </a:xfrm>
          <a:prstGeom prst="rect">
            <a:avLst/>
          </a:prstGeom>
          <a:noFill/>
        </p:spPr>
        <p:txBody>
          <a:bodyPr wrap="square" rtlCol="0">
            <a:spAutoFit/>
          </a:bodyPr>
          <a:lstStyle/>
          <a:p>
            <a:r>
              <a:rPr lang="en-US" dirty="0"/>
              <a:t>Construction laborers are tasked with a wide range of physical jobs on building sites. Depending on the job site, a laborer’s daily tasks may vary but are important to creating structurally safe buildings, roads and other infrastructure. </a:t>
            </a:r>
          </a:p>
        </p:txBody>
      </p:sp>
      <p:sp>
        <p:nvSpPr>
          <p:cNvPr id="4" name="TextBox 3">
            <a:extLst>
              <a:ext uri="{FF2B5EF4-FFF2-40B4-BE49-F238E27FC236}">
                <a16:creationId xmlns:a16="http://schemas.microsoft.com/office/drawing/2014/main" id="{BC5D534E-DC1E-59FD-FE4B-AE81930C3FA3}"/>
              </a:ext>
            </a:extLst>
          </p:cNvPr>
          <p:cNvSpPr txBox="1"/>
          <p:nvPr/>
        </p:nvSpPr>
        <p:spPr>
          <a:xfrm>
            <a:off x="6096000" y="1443791"/>
            <a:ext cx="5145024" cy="984885"/>
          </a:xfrm>
          <a:prstGeom prst="rect">
            <a:avLst/>
          </a:prstGeom>
          <a:noFill/>
        </p:spPr>
        <p:txBody>
          <a:bodyPr wrap="square" rtlCol="0">
            <a:spAutoFit/>
          </a:bodyPr>
          <a:lstStyle/>
          <a:p>
            <a:r>
              <a:rPr lang="en-US" sz="2200" b="1" dirty="0">
                <a:solidFill>
                  <a:srgbClr val="CE0E2D"/>
                </a:solidFill>
              </a:rPr>
              <a:t>EDUCATION: </a:t>
            </a:r>
          </a:p>
          <a:p>
            <a:r>
              <a:rPr lang="en-US" dirty="0"/>
              <a:t>Two to four years of technical instruction and on-the-job training</a:t>
            </a:r>
          </a:p>
        </p:txBody>
      </p:sp>
      <p:sp>
        <p:nvSpPr>
          <p:cNvPr id="5" name="TextBox 4">
            <a:extLst>
              <a:ext uri="{FF2B5EF4-FFF2-40B4-BE49-F238E27FC236}">
                <a16:creationId xmlns:a16="http://schemas.microsoft.com/office/drawing/2014/main" id="{5D2A9666-D6DB-7D5C-9D6B-CD28A214AE18}"/>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$75,400*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32955E83-F448-6B65-A746-C521EFABD7FE}"/>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6" name="Picture 5">
            <a:extLst>
              <a:ext uri="{FF2B5EF4-FFF2-40B4-BE49-F238E27FC236}">
                <a16:creationId xmlns:a16="http://schemas.microsoft.com/office/drawing/2014/main" id="{237B987E-9E8E-C3D2-02D5-4D233C93C27A}"/>
              </a:ext>
            </a:extLst>
          </p:cNvPr>
          <p:cNvPicPr>
            <a:picLocks noChangeAspect="1"/>
          </p:cNvPicPr>
          <p:nvPr/>
        </p:nvPicPr>
        <p:blipFill>
          <a:blip r:embed="rId2"/>
          <a:srcRect l="8761" b="36069"/>
          <a:stretch>
            <a:fillRect/>
          </a:stretch>
        </p:blipFill>
        <p:spPr>
          <a:xfrm>
            <a:off x="1598298" y="3429000"/>
            <a:ext cx="3030070" cy="3108940"/>
          </a:xfrm>
          <a:prstGeom prst="rect">
            <a:avLst/>
          </a:prstGeom>
        </p:spPr>
      </p:pic>
    </p:spTree>
    <p:extLst>
      <p:ext uri="{BB962C8B-B14F-4D97-AF65-F5344CB8AC3E}">
        <p14:creationId xmlns:p14="http://schemas.microsoft.com/office/powerpoint/2010/main" val="8293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a:extLst>
            <a:ext uri="{FF2B5EF4-FFF2-40B4-BE49-F238E27FC236}">
              <a16:creationId xmlns:a16="http://schemas.microsoft.com/office/drawing/2014/main" id="{7516AB55-BB4D-836C-D6E4-466DC4CB999A}"/>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299F9088-F9B7-13A6-4DFA-1974AE35F2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34358" y="185159"/>
            <a:ext cx="1164728" cy="798382"/>
          </a:xfrm>
          <a:prstGeom prst="rect">
            <a:avLst/>
          </a:prstGeom>
        </p:spPr>
      </p:pic>
      <p:pic>
        <p:nvPicPr>
          <p:cNvPr id="4" name="Picture 3">
            <a:extLst>
              <a:ext uri="{FF2B5EF4-FFF2-40B4-BE49-F238E27FC236}">
                <a16:creationId xmlns:a16="http://schemas.microsoft.com/office/drawing/2014/main" id="{FA85A7DF-692A-34D1-AB3B-B6D71778071D}"/>
              </a:ext>
            </a:extLst>
          </p:cNvPr>
          <p:cNvPicPr>
            <a:picLocks noChangeAspect="1"/>
          </p:cNvPicPr>
          <p:nvPr/>
        </p:nvPicPr>
        <p:blipFill>
          <a:blip r:embed="rId4"/>
          <a:stretch>
            <a:fillRect/>
          </a:stretch>
        </p:blipFill>
        <p:spPr>
          <a:xfrm>
            <a:off x="6096000" y="6595722"/>
            <a:ext cx="6096000" cy="257175"/>
          </a:xfrm>
          <a:prstGeom prst="rect">
            <a:avLst/>
          </a:prstGeom>
        </p:spPr>
      </p:pic>
      <p:sp>
        <p:nvSpPr>
          <p:cNvPr id="5" name="Rectangle 4">
            <a:extLst>
              <a:ext uri="{FF2B5EF4-FFF2-40B4-BE49-F238E27FC236}">
                <a16:creationId xmlns:a16="http://schemas.microsoft.com/office/drawing/2014/main" id="{181C0DA7-2E34-494F-54CC-1C19A58E1386}"/>
              </a:ext>
            </a:extLst>
          </p:cNvPr>
          <p:cNvSpPr/>
          <p:nvPr/>
        </p:nvSpPr>
        <p:spPr>
          <a:xfrm>
            <a:off x="0" y="-1"/>
            <a:ext cx="142672" cy="3365205"/>
          </a:xfrm>
          <a:prstGeom prst="rect">
            <a:avLst/>
          </a:prstGeom>
          <a:solidFill>
            <a:srgbClr val="CE0E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DCDE97-4F86-FFCD-8598-16A1F1EEFB37}"/>
              </a:ext>
            </a:extLst>
          </p:cNvPr>
          <p:cNvPicPr>
            <a:picLocks noChangeAspect="1"/>
          </p:cNvPicPr>
          <p:nvPr/>
        </p:nvPicPr>
        <p:blipFill>
          <a:blip r:embed="rId4"/>
          <a:stretch>
            <a:fillRect/>
          </a:stretch>
        </p:blipFill>
        <p:spPr>
          <a:xfrm>
            <a:off x="0" y="0"/>
            <a:ext cx="6096000" cy="257175"/>
          </a:xfrm>
          <a:prstGeom prst="rect">
            <a:avLst/>
          </a:prstGeom>
        </p:spPr>
      </p:pic>
      <p:sp>
        <p:nvSpPr>
          <p:cNvPr id="7" name="Title 1">
            <a:extLst>
              <a:ext uri="{FF2B5EF4-FFF2-40B4-BE49-F238E27FC236}">
                <a16:creationId xmlns:a16="http://schemas.microsoft.com/office/drawing/2014/main" id="{1C193A00-6084-5E08-DA5A-129DBCBCCAE3}"/>
              </a:ext>
            </a:extLst>
          </p:cNvPr>
          <p:cNvSpPr>
            <a:spLocks noGrp="1"/>
          </p:cNvSpPr>
          <p:nvPr>
            <p:ph type="title"/>
          </p:nvPr>
        </p:nvSpPr>
        <p:spPr>
          <a:xfrm>
            <a:off x="838200" y="2002631"/>
            <a:ext cx="10515600" cy="2852737"/>
          </a:xfrm>
        </p:spPr>
        <p:txBody>
          <a:bodyPr>
            <a:normAutofit/>
          </a:bodyPr>
          <a:lstStyle/>
          <a:p>
            <a:r>
              <a:rPr lang="en-US" sz="6000">
                <a:solidFill>
                  <a:schemeClr val="bg1"/>
                </a:solidFill>
                <a:latin typeface="Arial" panose="020B0604020202020204" pitchFamily="34" charset="0"/>
                <a:cs typeface="Arial" panose="020B0604020202020204" pitchFamily="34" charset="0"/>
              </a:rPr>
              <a:t>Systems Specialists</a:t>
            </a:r>
          </a:p>
        </p:txBody>
      </p:sp>
    </p:spTree>
    <p:extLst>
      <p:ext uri="{BB962C8B-B14F-4D97-AF65-F5344CB8AC3E}">
        <p14:creationId xmlns:p14="http://schemas.microsoft.com/office/powerpoint/2010/main" val="213912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25FD-1AC2-AF37-0DBB-137A0DE6B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70C70-6AB1-862B-C768-AC9942DBC144}"/>
              </a:ext>
            </a:extLst>
          </p:cNvPr>
          <p:cNvSpPr>
            <a:spLocks noGrp="1"/>
          </p:cNvSpPr>
          <p:nvPr>
            <p:ph type="title"/>
          </p:nvPr>
        </p:nvSpPr>
        <p:spPr>
          <a:xfrm>
            <a:off x="795528" y="397351"/>
            <a:ext cx="10515600" cy="1325563"/>
          </a:xfrm>
        </p:spPr>
        <p:txBody>
          <a:bodyPr/>
          <a:lstStyle/>
          <a:p>
            <a:r>
              <a:rPr lang="en-US" b="1" dirty="0">
                <a:solidFill>
                  <a:srgbClr val="CE0E2D"/>
                </a:solidFill>
              </a:rPr>
              <a:t>ELECTRICIANS</a:t>
            </a:r>
          </a:p>
        </p:txBody>
      </p:sp>
      <p:sp>
        <p:nvSpPr>
          <p:cNvPr id="3" name="TextBox 2">
            <a:extLst>
              <a:ext uri="{FF2B5EF4-FFF2-40B4-BE49-F238E27FC236}">
                <a16:creationId xmlns:a16="http://schemas.microsoft.com/office/drawing/2014/main" id="{AC1D762D-BFDB-F850-9E22-CA8C9232D023}"/>
              </a:ext>
            </a:extLst>
          </p:cNvPr>
          <p:cNvSpPr txBox="1"/>
          <p:nvPr/>
        </p:nvSpPr>
        <p:spPr>
          <a:xfrm>
            <a:off x="795528" y="1443791"/>
            <a:ext cx="4635610" cy="1477328"/>
          </a:xfrm>
          <a:prstGeom prst="rect">
            <a:avLst/>
          </a:prstGeom>
          <a:noFill/>
        </p:spPr>
        <p:txBody>
          <a:bodyPr wrap="square" rtlCol="0">
            <a:spAutoFit/>
          </a:bodyPr>
          <a:lstStyle/>
          <a:p>
            <a:r>
              <a:rPr lang="en-US" dirty="0"/>
              <a:t>Electricians install, maintain, and repair electrical systems in homes, businesses, and construction sites. They work with power, lighting, and control systems to keep buildings running safely and efficiently.</a:t>
            </a:r>
          </a:p>
        </p:txBody>
      </p:sp>
      <p:sp>
        <p:nvSpPr>
          <p:cNvPr id="4" name="TextBox 3">
            <a:extLst>
              <a:ext uri="{FF2B5EF4-FFF2-40B4-BE49-F238E27FC236}">
                <a16:creationId xmlns:a16="http://schemas.microsoft.com/office/drawing/2014/main" id="{FA54F287-1855-03E8-30F1-EFA66412A2B3}"/>
              </a:ext>
            </a:extLst>
          </p:cNvPr>
          <p:cNvSpPr txBox="1"/>
          <p:nvPr/>
        </p:nvSpPr>
        <p:spPr>
          <a:xfrm>
            <a:off x="6096000" y="1443791"/>
            <a:ext cx="5145024" cy="707886"/>
          </a:xfrm>
          <a:prstGeom prst="rect">
            <a:avLst/>
          </a:prstGeom>
          <a:noFill/>
        </p:spPr>
        <p:txBody>
          <a:bodyPr wrap="square" rtlCol="0">
            <a:spAutoFit/>
          </a:bodyPr>
          <a:lstStyle/>
          <a:p>
            <a:r>
              <a:rPr lang="en-US" sz="2200" b="1" dirty="0">
                <a:solidFill>
                  <a:srgbClr val="CE0E2D"/>
                </a:solidFill>
              </a:rPr>
              <a:t>EDUCATION: </a:t>
            </a:r>
          </a:p>
          <a:p>
            <a:r>
              <a:rPr lang="en-US" dirty="0"/>
              <a:t>Five-year apprenticeship and work in the field</a:t>
            </a:r>
          </a:p>
        </p:txBody>
      </p:sp>
      <p:sp>
        <p:nvSpPr>
          <p:cNvPr id="5" name="TextBox 4">
            <a:extLst>
              <a:ext uri="{FF2B5EF4-FFF2-40B4-BE49-F238E27FC236}">
                <a16:creationId xmlns:a16="http://schemas.microsoft.com/office/drawing/2014/main" id="{B1C9E7AF-70A1-4BDD-C37E-CDE55D32E0FE}"/>
              </a:ext>
            </a:extLst>
          </p:cNvPr>
          <p:cNvSpPr txBox="1"/>
          <p:nvPr/>
        </p:nvSpPr>
        <p:spPr>
          <a:xfrm>
            <a:off x="6096000" y="3198117"/>
            <a:ext cx="6153912" cy="907941"/>
          </a:xfrm>
          <a:prstGeom prst="rect">
            <a:avLst/>
          </a:prstGeom>
          <a:noFill/>
        </p:spPr>
        <p:txBody>
          <a:bodyPr wrap="square" rtlCol="0">
            <a:spAutoFit/>
          </a:bodyPr>
          <a:lstStyle/>
          <a:p>
            <a:r>
              <a:rPr lang="en-US" sz="2200" b="1" dirty="0">
                <a:solidFill>
                  <a:srgbClr val="CE0E2D"/>
                </a:solidFill>
              </a:rPr>
              <a:t>SALARY: </a:t>
            </a:r>
          </a:p>
          <a:p>
            <a:r>
              <a:rPr lang="en-US" dirty="0"/>
              <a:t>$141,940* + Benefits Package </a:t>
            </a:r>
          </a:p>
          <a:p>
            <a:r>
              <a:rPr lang="en-US" sz="1100" dirty="0"/>
              <a:t>* Wages are based on a 40-hour work week at 50 weeks per year at the Philadelphia rate. </a:t>
            </a:r>
          </a:p>
        </p:txBody>
      </p:sp>
      <p:sp>
        <p:nvSpPr>
          <p:cNvPr id="7" name="TextBox 6">
            <a:extLst>
              <a:ext uri="{FF2B5EF4-FFF2-40B4-BE49-F238E27FC236}">
                <a16:creationId xmlns:a16="http://schemas.microsoft.com/office/drawing/2014/main" id="{82FFC7CA-368A-4BFC-9450-C637C6AB4D22}"/>
              </a:ext>
            </a:extLst>
          </p:cNvPr>
          <p:cNvSpPr txBox="1"/>
          <p:nvPr/>
        </p:nvSpPr>
        <p:spPr>
          <a:xfrm>
            <a:off x="1696013" y="4359316"/>
            <a:ext cx="2834640" cy="923330"/>
          </a:xfrm>
          <a:prstGeom prst="rect">
            <a:avLst/>
          </a:prstGeom>
          <a:noFill/>
        </p:spPr>
        <p:txBody>
          <a:bodyPr wrap="square" rtlCol="0">
            <a:spAutoFit/>
          </a:bodyPr>
          <a:lstStyle/>
          <a:p>
            <a:r>
              <a:rPr lang="en-US" dirty="0">
                <a:solidFill>
                  <a:schemeClr val="bg1"/>
                </a:solidFill>
              </a:rPr>
              <a:t>Insert photo from the workforce development card</a:t>
            </a:r>
          </a:p>
        </p:txBody>
      </p:sp>
      <p:pic>
        <p:nvPicPr>
          <p:cNvPr id="8" name="Picture 7">
            <a:extLst>
              <a:ext uri="{FF2B5EF4-FFF2-40B4-BE49-F238E27FC236}">
                <a16:creationId xmlns:a16="http://schemas.microsoft.com/office/drawing/2014/main" id="{269E68F8-E2BD-5A33-6A89-F1BE1BF82285}"/>
              </a:ext>
            </a:extLst>
          </p:cNvPr>
          <p:cNvPicPr>
            <a:picLocks noChangeAspect="1"/>
          </p:cNvPicPr>
          <p:nvPr/>
        </p:nvPicPr>
        <p:blipFill>
          <a:blip r:embed="rId2"/>
          <a:srcRect l="11346" b="40558"/>
          <a:stretch>
            <a:fillRect/>
          </a:stretch>
        </p:blipFill>
        <p:spPr>
          <a:xfrm>
            <a:off x="1614598" y="3625908"/>
            <a:ext cx="2997470" cy="2813721"/>
          </a:xfrm>
          <a:prstGeom prst="rect">
            <a:avLst/>
          </a:prstGeom>
        </p:spPr>
      </p:pic>
    </p:spTree>
    <p:extLst>
      <p:ext uri="{BB962C8B-B14F-4D97-AF65-F5344CB8AC3E}">
        <p14:creationId xmlns:p14="http://schemas.microsoft.com/office/powerpoint/2010/main" val="408268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34E3296CC024AABF8B532EEBBE44F" ma:contentTypeVersion="13" ma:contentTypeDescription="Create a new document." ma:contentTypeScope="" ma:versionID="9081c0ef12a37133e02f9ad95e83f4f4">
  <xsd:schema xmlns:xsd="http://www.w3.org/2001/XMLSchema" xmlns:xs="http://www.w3.org/2001/XMLSchema" xmlns:p="http://schemas.microsoft.com/office/2006/metadata/properties" xmlns:ns2="40ff062a-32a1-4132-8d83-4c2a0c9c0988" xmlns:ns3="81b31182-e1ed-4ad3-b2f9-75c97d8f1401" targetNamespace="http://schemas.microsoft.com/office/2006/metadata/properties" ma:root="true" ma:fieldsID="2b0a222327827c52566048d80f92fc18" ns2:_="" ns3:_="">
    <xsd:import namespace="40ff062a-32a1-4132-8d83-4c2a0c9c0988"/>
    <xsd:import namespace="81b31182-e1ed-4ad3-b2f9-75c97d8f14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062a-32a1-4132-8d83-4c2a0c9c09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419e91a-f8c5-4b0f-9ece-2f00fcaa2f8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b31182-e1ed-4ad3-b2f9-75c97d8f140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87dc48-ddac-4843-89a4-b007a7c2b814}" ma:internalName="TaxCatchAll" ma:showField="CatchAllData" ma:web="81b31182-e1ed-4ad3-b2f9-75c97d8f14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ff062a-32a1-4132-8d83-4c2a0c9c0988">
      <Terms xmlns="http://schemas.microsoft.com/office/infopath/2007/PartnerControls"/>
    </lcf76f155ced4ddcb4097134ff3c332f>
    <TaxCatchAll xmlns="81b31182-e1ed-4ad3-b2f9-75c97d8f14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76D4D-1DAC-4F3A-860E-3A1C5A9617A7}">
  <ds:schemaRefs>
    <ds:schemaRef ds:uri="40ff062a-32a1-4132-8d83-4c2a0c9c0988"/>
    <ds:schemaRef ds:uri="81b31182-e1ed-4ad3-b2f9-75c97d8f1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FFFF85-0D77-4D04-ADAB-587FDBBAF472}">
  <ds:schemaRefs>
    <ds:schemaRef ds:uri="http://schemas.microsoft.com/office/2006/documentManagement/types"/>
    <ds:schemaRef ds:uri="http://purl.org/dc/terms/"/>
    <ds:schemaRef ds:uri="http://www.w3.org/XML/1998/namespace"/>
    <ds:schemaRef ds:uri="40ff062a-32a1-4132-8d83-4c2a0c9c0988"/>
    <ds:schemaRef ds:uri="81b31182-e1ed-4ad3-b2f9-75c97d8f1401"/>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3C31DE9-BF91-40D8-AC8A-3027BF06F8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75</TotalTime>
  <Words>1319</Words>
  <Application>Microsoft Macintosh PowerPoint</Application>
  <PresentationFormat>Widescreen</PresentationFormat>
  <Paragraphs>145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Calibri</vt:lpstr>
      <vt:lpstr>office theme</vt:lpstr>
      <vt:lpstr>Construction Career Pathways</vt:lpstr>
      <vt:lpstr>PowerPoint Presentation</vt:lpstr>
      <vt:lpstr>Hands-On Builders</vt:lpstr>
      <vt:lpstr>CARPENTERS</vt:lpstr>
      <vt:lpstr>CEMENT MASONS</vt:lpstr>
      <vt:lpstr>IRON WORKERS</vt:lpstr>
      <vt:lpstr>LABORERS</vt:lpstr>
      <vt:lpstr>Systems Specialists</vt:lpstr>
      <vt:lpstr>ELECTRICIANS</vt:lpstr>
      <vt:lpstr>OPERATING ENGINEERS</vt:lpstr>
      <vt:lpstr>PIPEFITTERS</vt:lpstr>
      <vt:lpstr>PLUMBERS</vt:lpstr>
      <vt:lpstr>SHEET METAL WORKERS</vt:lpstr>
      <vt:lpstr>Planners &amp; Leaders</vt:lpstr>
      <vt:lpstr>ESTIMATORS</vt:lpstr>
      <vt:lpstr>PROJECT ENGINEERS</vt:lpstr>
      <vt:lpstr>PROJECT MANAGERS</vt:lpstr>
      <vt:lpstr>PROJECT SUPERVISORS</vt:lpstr>
      <vt:lpstr>SUPERINTENDENTS</vt:lpstr>
      <vt:lpstr>Detail Finishers</vt:lpstr>
      <vt:lpstr>DRYWALL FINISHERS</vt:lpstr>
      <vt:lpstr>GLAZIERS</vt:lpstr>
      <vt:lpstr>INSULATORS</vt:lpstr>
      <vt:lpstr>Learn more about careers in construction by visiting GBCA.com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Joe Lavis</cp:lastModifiedBy>
  <cp:revision>10</cp:revision>
  <dcterms:created xsi:type="dcterms:W3CDTF">2025-09-05T20:06:41Z</dcterms:created>
  <dcterms:modified xsi:type="dcterms:W3CDTF">2025-10-07T19:45:19Z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0x010100EA434E3296CC024AABF8B532EEBBE44F</vt:lpwstr>
  </property>
  <property fmtid="{D5CDD505-2E9C-101B-9397-08002B2CF9AE}" pid="3" name="MediaServiceImageTags">
    <vt:lpwstr/>
  </property>
</Properties>
</file>