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4"/>
  </p:sldMasterIdLst>
  <p:notesMasterIdLst>
    <p:notesMasterId r:id="rId19"/>
  </p:notesMasterIdLst>
  <p:handoutMasterIdLst>
    <p:handoutMasterId r:id="rId20"/>
  </p:handoutMasterIdLst>
  <p:sldIdLst>
    <p:sldId id="797" r:id="rId5"/>
    <p:sldId id="843" r:id="rId6"/>
    <p:sldId id="847" r:id="rId7"/>
    <p:sldId id="844" r:id="rId8"/>
    <p:sldId id="829" r:id="rId9"/>
    <p:sldId id="809" r:id="rId10"/>
    <p:sldId id="828" r:id="rId11"/>
    <p:sldId id="807" r:id="rId12"/>
    <p:sldId id="812" r:id="rId13"/>
    <p:sldId id="848" r:id="rId14"/>
    <p:sldId id="826" r:id="rId15"/>
    <p:sldId id="776" r:id="rId16"/>
    <p:sldId id="824" r:id="rId17"/>
    <p:sldId id="64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F7356DD-D116-4F48-9DC4-9BBE7E801807}">
          <p14:sldIdLst>
            <p14:sldId id="797"/>
            <p14:sldId id="843"/>
            <p14:sldId id="847"/>
            <p14:sldId id="844"/>
            <p14:sldId id="829"/>
            <p14:sldId id="809"/>
            <p14:sldId id="828"/>
            <p14:sldId id="807"/>
            <p14:sldId id="812"/>
            <p14:sldId id="848"/>
            <p14:sldId id="826"/>
            <p14:sldId id="776"/>
            <p14:sldId id="824"/>
            <p14:sldId id="649"/>
          </p14:sldIdLst>
        </p14:section>
        <p14:section name="Untitled Section" id="{C6720F26-669C-42AA-AC25-740F5DC9BD2C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en Simonson" initials="KS" lastIdx="1" clrIdx="0">
    <p:extLst>
      <p:ext uri="{19B8F6BF-5375-455C-9EA6-DF929625EA0E}">
        <p15:presenceInfo xmlns:p15="http://schemas.microsoft.com/office/powerpoint/2012/main" userId="Ken Simonso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0029"/>
    <a:srgbClr val="CEA93A"/>
    <a:srgbClr val="632523"/>
    <a:srgbClr val="E2ADAC"/>
    <a:srgbClr val="C4D79B"/>
    <a:srgbClr val="963634"/>
    <a:srgbClr val="DA9694"/>
    <a:srgbClr val="445321"/>
    <a:srgbClr val="76933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81C54DC-485E-4CCD-A63B-66A84464F490}" v="1" dt="2026-06-03T15:52:30.27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8" autoAdjust="0"/>
    <p:restoredTop sz="93629" autoAdjust="0"/>
  </p:normalViewPr>
  <p:slideViewPr>
    <p:cSldViewPr snapToGrid="0">
      <p:cViewPr varScale="1">
        <p:scale>
          <a:sx n="111" d="100"/>
          <a:sy n="111" d="100"/>
        </p:scale>
        <p:origin x="420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40" d="100"/>
        <a:sy n="140" d="100"/>
      </p:scale>
      <p:origin x="0" y="-478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047916946865292E-2"/>
          <c:y val="8.7585814643719187E-2"/>
          <c:w val="0.90952083053134714"/>
          <c:h val="0.8642373983137087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Residential Construction</c:v>
                </c:pt>
              </c:strCache>
            </c:strRef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Sheet1!$A$2:$A$76</c:f>
              <c:numCache>
                <c:formatCode>[$-409]mmm\-yy;@</c:formatCode>
                <c:ptCount val="75"/>
                <c:pt idx="0">
                  <c:v>43862</c:v>
                </c:pt>
                <c:pt idx="1">
                  <c:v>43891</c:v>
                </c:pt>
                <c:pt idx="2">
                  <c:v>43922</c:v>
                </c:pt>
                <c:pt idx="3">
                  <c:v>43952</c:v>
                </c:pt>
                <c:pt idx="4">
                  <c:v>43983</c:v>
                </c:pt>
                <c:pt idx="5">
                  <c:v>44013</c:v>
                </c:pt>
                <c:pt idx="6">
                  <c:v>44063</c:v>
                </c:pt>
                <c:pt idx="7">
                  <c:v>44075</c:v>
                </c:pt>
                <c:pt idx="8">
                  <c:v>44105</c:v>
                </c:pt>
                <c:pt idx="9">
                  <c:v>44136</c:v>
                </c:pt>
                <c:pt idx="10">
                  <c:v>44166</c:v>
                </c:pt>
                <c:pt idx="11">
                  <c:v>44197</c:v>
                </c:pt>
                <c:pt idx="12">
                  <c:v>44228</c:v>
                </c:pt>
                <c:pt idx="13">
                  <c:v>44256</c:v>
                </c:pt>
                <c:pt idx="14">
                  <c:v>44287</c:v>
                </c:pt>
                <c:pt idx="15">
                  <c:v>44317</c:v>
                </c:pt>
                <c:pt idx="16">
                  <c:v>44348</c:v>
                </c:pt>
                <c:pt idx="17">
                  <c:v>44378</c:v>
                </c:pt>
                <c:pt idx="18">
                  <c:v>44409</c:v>
                </c:pt>
                <c:pt idx="19">
                  <c:v>44440</c:v>
                </c:pt>
                <c:pt idx="20">
                  <c:v>44470</c:v>
                </c:pt>
                <c:pt idx="21">
                  <c:v>44501</c:v>
                </c:pt>
                <c:pt idx="22">
                  <c:v>44531</c:v>
                </c:pt>
                <c:pt idx="23">
                  <c:v>44562</c:v>
                </c:pt>
                <c:pt idx="24">
                  <c:v>44593</c:v>
                </c:pt>
                <c:pt idx="25">
                  <c:v>44621</c:v>
                </c:pt>
                <c:pt idx="26">
                  <c:v>44652</c:v>
                </c:pt>
                <c:pt idx="27">
                  <c:v>44682</c:v>
                </c:pt>
                <c:pt idx="28">
                  <c:v>44713</c:v>
                </c:pt>
                <c:pt idx="29">
                  <c:v>44743</c:v>
                </c:pt>
                <c:pt idx="30">
                  <c:v>44774</c:v>
                </c:pt>
                <c:pt idx="31">
                  <c:v>44805</c:v>
                </c:pt>
                <c:pt idx="32">
                  <c:v>44835</c:v>
                </c:pt>
                <c:pt idx="33">
                  <c:v>44866</c:v>
                </c:pt>
                <c:pt idx="34">
                  <c:v>44896</c:v>
                </c:pt>
                <c:pt idx="35">
                  <c:v>44927</c:v>
                </c:pt>
                <c:pt idx="36">
                  <c:v>44958</c:v>
                </c:pt>
                <c:pt idx="37">
                  <c:v>44986</c:v>
                </c:pt>
                <c:pt idx="38">
                  <c:v>45017</c:v>
                </c:pt>
                <c:pt idx="39">
                  <c:v>45047</c:v>
                </c:pt>
                <c:pt idx="40">
                  <c:v>45078</c:v>
                </c:pt>
                <c:pt idx="41">
                  <c:v>45108</c:v>
                </c:pt>
                <c:pt idx="42">
                  <c:v>45139</c:v>
                </c:pt>
                <c:pt idx="43">
                  <c:v>45170</c:v>
                </c:pt>
                <c:pt idx="44">
                  <c:v>45200</c:v>
                </c:pt>
                <c:pt idx="45">
                  <c:v>45231</c:v>
                </c:pt>
                <c:pt idx="46">
                  <c:v>45261</c:v>
                </c:pt>
                <c:pt idx="47">
                  <c:v>45292</c:v>
                </c:pt>
                <c:pt idx="48">
                  <c:v>45323</c:v>
                </c:pt>
                <c:pt idx="49">
                  <c:v>45352</c:v>
                </c:pt>
                <c:pt idx="50">
                  <c:v>45383</c:v>
                </c:pt>
                <c:pt idx="51">
                  <c:v>45413</c:v>
                </c:pt>
                <c:pt idx="52">
                  <c:v>45444</c:v>
                </c:pt>
                <c:pt idx="53">
                  <c:v>45474</c:v>
                </c:pt>
                <c:pt idx="54">
                  <c:v>45505</c:v>
                </c:pt>
                <c:pt idx="55">
                  <c:v>45536</c:v>
                </c:pt>
                <c:pt idx="56">
                  <c:v>45566</c:v>
                </c:pt>
                <c:pt idx="57">
                  <c:v>45597</c:v>
                </c:pt>
                <c:pt idx="58">
                  <c:v>45627</c:v>
                </c:pt>
                <c:pt idx="59">
                  <c:v>45658</c:v>
                </c:pt>
                <c:pt idx="60">
                  <c:v>45689</c:v>
                </c:pt>
                <c:pt idx="61">
                  <c:v>45717</c:v>
                </c:pt>
                <c:pt idx="62">
                  <c:v>45748</c:v>
                </c:pt>
                <c:pt idx="63">
                  <c:v>45778</c:v>
                </c:pt>
                <c:pt idx="64">
                  <c:v>45809</c:v>
                </c:pt>
                <c:pt idx="65">
                  <c:v>45839</c:v>
                </c:pt>
                <c:pt idx="66">
                  <c:v>45870</c:v>
                </c:pt>
                <c:pt idx="67">
                  <c:v>45901</c:v>
                </c:pt>
                <c:pt idx="68">
                  <c:v>45931</c:v>
                </c:pt>
                <c:pt idx="69">
                  <c:v>45962</c:v>
                </c:pt>
                <c:pt idx="70">
                  <c:v>45992</c:v>
                </c:pt>
                <c:pt idx="71">
                  <c:v>46023</c:v>
                </c:pt>
                <c:pt idx="72">
                  <c:v>46054</c:v>
                </c:pt>
                <c:pt idx="73">
                  <c:v>46082</c:v>
                </c:pt>
                <c:pt idx="74">
                  <c:v>46113</c:v>
                </c:pt>
              </c:numCache>
            </c:numRef>
          </c:cat>
          <c:val>
            <c:numRef>
              <c:f>Sheet1!$B$2:$B$76</c:f>
              <c:numCache>
                <c:formatCode>0.0%</c:formatCode>
                <c:ptCount val="75"/>
                <c:pt idx="0">
                  <c:v>3.4060800446242066E-2</c:v>
                </c:pt>
                <c:pt idx="1">
                  <c:v>2.0152618799861223E-2</c:v>
                </c:pt>
                <c:pt idx="2">
                  <c:v>-0.13063763608087092</c:v>
                </c:pt>
                <c:pt idx="3">
                  <c:v>-5.2952315372697602E-2</c:v>
                </c:pt>
                <c:pt idx="4">
                  <c:v>-2.5127870653255922E-2</c:v>
                </c:pt>
                <c:pt idx="5">
                  <c:v>-1.9866415482103099E-2</c:v>
                </c:pt>
                <c:pt idx="6">
                  <c:v>-8.2636126731585029E-3</c:v>
                </c:pt>
                <c:pt idx="7">
                  <c:v>-2.3558332479769323E-3</c:v>
                </c:pt>
                <c:pt idx="8">
                  <c:v>5.5886863179416034E-3</c:v>
                </c:pt>
                <c:pt idx="9">
                  <c:v>1.214395360736821E-2</c:v>
                </c:pt>
                <c:pt idx="10">
                  <c:v>2.4487704918032725E-2</c:v>
                </c:pt>
                <c:pt idx="11">
                  <c:v>2.13278994735949E-2</c:v>
                </c:pt>
                <c:pt idx="12">
                  <c:v>9.2714338693907807E-3</c:v>
                </c:pt>
                <c:pt idx="13">
                  <c:v>3.0464792084594169E-2</c:v>
                </c:pt>
                <c:pt idx="14">
                  <c:v>0.20691711389385808</c:v>
                </c:pt>
                <c:pt idx="15">
                  <c:v>0.10208310611844265</c:v>
                </c:pt>
                <c:pt idx="16">
                  <c:v>7.5037853445543826E-2</c:v>
                </c:pt>
                <c:pt idx="17">
                  <c:v>6.8845011357679536E-2</c:v>
                </c:pt>
                <c:pt idx="18">
                  <c:v>6.3236870310825172E-2</c:v>
                </c:pt>
                <c:pt idx="19">
                  <c:v>5.869267624914442E-2</c:v>
                </c:pt>
                <c:pt idx="20">
                  <c:v>5.4186858246636813E-2</c:v>
                </c:pt>
                <c:pt idx="21">
                  <c:v>5.4632469414579866E-2</c:v>
                </c:pt>
                <c:pt idx="22">
                  <c:v>4.7504750475047659E-2</c:v>
                </c:pt>
                <c:pt idx="23">
                  <c:v>4.7284939979383434E-2</c:v>
                </c:pt>
                <c:pt idx="24">
                  <c:v>6.5439604489577641E-2</c:v>
                </c:pt>
                <c:pt idx="25">
                  <c:v>5.6620582703665941E-2</c:v>
                </c:pt>
                <c:pt idx="26">
                  <c:v>5.4907773386034198E-2</c:v>
                </c:pt>
                <c:pt idx="27">
                  <c:v>6.5083292099620715E-2</c:v>
                </c:pt>
                <c:pt idx="28">
                  <c:v>5.5093350802489297E-2</c:v>
                </c:pt>
                <c:pt idx="29">
                  <c:v>5.7871505640019617E-2</c:v>
                </c:pt>
                <c:pt idx="30">
                  <c:v>5.453303850156082E-2</c:v>
                </c:pt>
                <c:pt idx="31">
                  <c:v>5.0137384839178893E-2</c:v>
                </c:pt>
                <c:pt idx="32">
                  <c:v>4.7511894046547425E-2</c:v>
                </c:pt>
                <c:pt idx="33">
                  <c:v>4.3429630576505208E-2</c:v>
                </c:pt>
                <c:pt idx="34">
                  <c:v>4.156323594933483E-2</c:v>
                </c:pt>
                <c:pt idx="35">
                  <c:v>3.9022066994760955E-2</c:v>
                </c:pt>
                <c:pt idx="36">
                  <c:v>2.7590531431258818E-2</c:v>
                </c:pt>
                <c:pt idx="37">
                  <c:v>1.8330574899291078E-2</c:v>
                </c:pt>
                <c:pt idx="38">
                  <c:v>2.4385674587067276E-2</c:v>
                </c:pt>
                <c:pt idx="39">
                  <c:v>1.5950198216055499E-2</c:v>
                </c:pt>
                <c:pt idx="40">
                  <c:v>2.4276667080591171E-2</c:v>
                </c:pt>
                <c:pt idx="41">
                  <c:v>1.9656930922577767E-2</c:v>
                </c:pt>
                <c:pt idx="42">
                  <c:v>1.7391840636467388E-2</c:v>
                </c:pt>
                <c:pt idx="43">
                  <c:v>1.7699932278519979E-2</c:v>
                </c:pt>
                <c:pt idx="44">
                  <c:v>1.8842447676916497E-2</c:v>
                </c:pt>
                <c:pt idx="45">
                  <c:v>1.5221585862607662E-2</c:v>
                </c:pt>
                <c:pt idx="46">
                  <c:v>1.3505255438767971E-2</c:v>
                </c:pt>
                <c:pt idx="47">
                  <c:v>1.5462657376848909E-2</c:v>
                </c:pt>
                <c:pt idx="48">
                  <c:v>1.2845156369183802E-2</c:v>
                </c:pt>
                <c:pt idx="49">
                  <c:v>2.3888377798221432E-2</c:v>
                </c:pt>
                <c:pt idx="50">
                  <c:v>1.7952938307729711E-2</c:v>
                </c:pt>
                <c:pt idx="51">
                  <c:v>1.8931195317501419E-2</c:v>
                </c:pt>
                <c:pt idx="52">
                  <c:v>1.4729950900163638E-2</c:v>
                </c:pt>
                <c:pt idx="53">
                  <c:v>1.4276620896607998E-2</c:v>
                </c:pt>
                <c:pt idx="54">
                  <c:v>1.6306489255296635E-2</c:v>
                </c:pt>
                <c:pt idx="55">
                  <c:v>1.6454432715283896E-2</c:v>
                </c:pt>
                <c:pt idx="56">
                  <c:v>9.8795180722892114E-3</c:v>
                </c:pt>
                <c:pt idx="57">
                  <c:v>1.122239652467715E-2</c:v>
                </c:pt>
                <c:pt idx="58">
                  <c:v>9.5869761832982157E-3</c:v>
                </c:pt>
                <c:pt idx="59">
                  <c:v>4.7848329822448498E-3</c:v>
                </c:pt>
                <c:pt idx="60">
                  <c:v>4.759609591517105E-3</c:v>
                </c:pt>
                <c:pt idx="61">
                  <c:v>-2.6954985174758154E-3</c:v>
                </c:pt>
                <c:pt idx="62">
                  <c:v>-3.2937090157798606E-3</c:v>
                </c:pt>
                <c:pt idx="63" formatCode="0.00%">
                  <c:v>-6.8214456677836832E-3</c:v>
                </c:pt>
                <c:pt idx="64" formatCode="0.00%">
                  <c:v>-9.9761051373954863E-3</c:v>
                </c:pt>
                <c:pt idx="65" formatCode="0.00%">
                  <c:v>-1.1475703783396119E-2</c:v>
                </c:pt>
                <c:pt idx="66">
                  <c:v>-1.8072828129193853E-2</c:v>
                </c:pt>
                <c:pt idx="67">
                  <c:v>-1.9253087338193666E-2</c:v>
                </c:pt>
                <c:pt idx="68">
                  <c:v>-1.7686709615843527E-2</c:v>
                </c:pt>
                <c:pt idx="69">
                  <c:v>-1.7273269689737497E-2</c:v>
                </c:pt>
                <c:pt idx="70">
                  <c:v>-1.8484233158146228E-2</c:v>
                </c:pt>
                <c:pt idx="71">
                  <c:v>-1.293839288388386E-2</c:v>
                </c:pt>
                <c:pt idx="72">
                  <c:v>-1.6579720573244507E-2</c:v>
                </c:pt>
                <c:pt idx="73">
                  <c:v>-1.2012372743926244E-2</c:v>
                </c:pt>
                <c:pt idx="74">
                  <c:v>-1.4780544957490859E-2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6F6-0242-B213-8DBE7C2D49C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Nonresidential Construction</c:v>
                </c:pt>
              </c:strCache>
            </c:strRef>
          </c:tx>
          <c:spPr>
            <a:ln w="38100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numRef>
              <c:f>Sheet1!$A$2:$A$76</c:f>
              <c:numCache>
                <c:formatCode>[$-409]mmm\-yy;@</c:formatCode>
                <c:ptCount val="75"/>
                <c:pt idx="0">
                  <c:v>43862</c:v>
                </c:pt>
                <c:pt idx="1">
                  <c:v>43891</c:v>
                </c:pt>
                <c:pt idx="2">
                  <c:v>43922</c:v>
                </c:pt>
                <c:pt idx="3">
                  <c:v>43952</c:v>
                </c:pt>
                <c:pt idx="4">
                  <c:v>43983</c:v>
                </c:pt>
                <c:pt idx="5">
                  <c:v>44013</c:v>
                </c:pt>
                <c:pt idx="6">
                  <c:v>44063</c:v>
                </c:pt>
                <c:pt idx="7">
                  <c:v>44075</c:v>
                </c:pt>
                <c:pt idx="8">
                  <c:v>44105</c:v>
                </c:pt>
                <c:pt idx="9">
                  <c:v>44136</c:v>
                </c:pt>
                <c:pt idx="10">
                  <c:v>44166</c:v>
                </c:pt>
                <c:pt idx="11">
                  <c:v>44197</c:v>
                </c:pt>
                <c:pt idx="12">
                  <c:v>44228</c:v>
                </c:pt>
                <c:pt idx="13">
                  <c:v>44256</c:v>
                </c:pt>
                <c:pt idx="14">
                  <c:v>44287</c:v>
                </c:pt>
                <c:pt idx="15">
                  <c:v>44317</c:v>
                </c:pt>
                <c:pt idx="16">
                  <c:v>44348</c:v>
                </c:pt>
                <c:pt idx="17">
                  <c:v>44378</c:v>
                </c:pt>
                <c:pt idx="18">
                  <c:v>44409</c:v>
                </c:pt>
                <c:pt idx="19">
                  <c:v>44440</c:v>
                </c:pt>
                <c:pt idx="20">
                  <c:v>44470</c:v>
                </c:pt>
                <c:pt idx="21">
                  <c:v>44501</c:v>
                </c:pt>
                <c:pt idx="22">
                  <c:v>44531</c:v>
                </c:pt>
                <c:pt idx="23">
                  <c:v>44562</c:v>
                </c:pt>
                <c:pt idx="24">
                  <c:v>44593</c:v>
                </c:pt>
                <c:pt idx="25">
                  <c:v>44621</c:v>
                </c:pt>
                <c:pt idx="26">
                  <c:v>44652</c:v>
                </c:pt>
                <c:pt idx="27">
                  <c:v>44682</c:v>
                </c:pt>
                <c:pt idx="28">
                  <c:v>44713</c:v>
                </c:pt>
                <c:pt idx="29">
                  <c:v>44743</c:v>
                </c:pt>
                <c:pt idx="30">
                  <c:v>44774</c:v>
                </c:pt>
                <c:pt idx="31">
                  <c:v>44805</c:v>
                </c:pt>
                <c:pt idx="32">
                  <c:v>44835</c:v>
                </c:pt>
                <c:pt idx="33">
                  <c:v>44866</c:v>
                </c:pt>
                <c:pt idx="34">
                  <c:v>44896</c:v>
                </c:pt>
                <c:pt idx="35">
                  <c:v>44927</c:v>
                </c:pt>
                <c:pt idx="36">
                  <c:v>44958</c:v>
                </c:pt>
                <c:pt idx="37">
                  <c:v>44986</c:v>
                </c:pt>
                <c:pt idx="38">
                  <c:v>45017</c:v>
                </c:pt>
                <c:pt idx="39">
                  <c:v>45047</c:v>
                </c:pt>
                <c:pt idx="40">
                  <c:v>45078</c:v>
                </c:pt>
                <c:pt idx="41">
                  <c:v>45108</c:v>
                </c:pt>
                <c:pt idx="42">
                  <c:v>45139</c:v>
                </c:pt>
                <c:pt idx="43">
                  <c:v>45170</c:v>
                </c:pt>
                <c:pt idx="44">
                  <c:v>45200</c:v>
                </c:pt>
                <c:pt idx="45">
                  <c:v>45231</c:v>
                </c:pt>
                <c:pt idx="46">
                  <c:v>45261</c:v>
                </c:pt>
                <c:pt idx="47">
                  <c:v>45292</c:v>
                </c:pt>
                <c:pt idx="48">
                  <c:v>45323</c:v>
                </c:pt>
                <c:pt idx="49">
                  <c:v>45352</c:v>
                </c:pt>
                <c:pt idx="50">
                  <c:v>45383</c:v>
                </c:pt>
                <c:pt idx="51">
                  <c:v>45413</c:v>
                </c:pt>
                <c:pt idx="52">
                  <c:v>45444</c:v>
                </c:pt>
                <c:pt idx="53">
                  <c:v>45474</c:v>
                </c:pt>
                <c:pt idx="54">
                  <c:v>45505</c:v>
                </c:pt>
                <c:pt idx="55">
                  <c:v>45536</c:v>
                </c:pt>
                <c:pt idx="56">
                  <c:v>45566</c:v>
                </c:pt>
                <c:pt idx="57">
                  <c:v>45597</c:v>
                </c:pt>
                <c:pt idx="58">
                  <c:v>45627</c:v>
                </c:pt>
                <c:pt idx="59">
                  <c:v>45658</c:v>
                </c:pt>
                <c:pt idx="60">
                  <c:v>45689</c:v>
                </c:pt>
                <c:pt idx="61">
                  <c:v>45717</c:v>
                </c:pt>
                <c:pt idx="62">
                  <c:v>45748</c:v>
                </c:pt>
                <c:pt idx="63">
                  <c:v>45778</c:v>
                </c:pt>
                <c:pt idx="64">
                  <c:v>45809</c:v>
                </c:pt>
                <c:pt idx="65">
                  <c:v>45839</c:v>
                </c:pt>
                <c:pt idx="66">
                  <c:v>45870</c:v>
                </c:pt>
                <c:pt idx="67">
                  <c:v>45901</c:v>
                </c:pt>
                <c:pt idx="68">
                  <c:v>45931</c:v>
                </c:pt>
                <c:pt idx="69">
                  <c:v>45962</c:v>
                </c:pt>
                <c:pt idx="70">
                  <c:v>45992</c:v>
                </c:pt>
                <c:pt idx="71">
                  <c:v>46023</c:v>
                </c:pt>
                <c:pt idx="72">
                  <c:v>46054</c:v>
                </c:pt>
                <c:pt idx="73">
                  <c:v>46082</c:v>
                </c:pt>
                <c:pt idx="74">
                  <c:v>46113</c:v>
                </c:pt>
              </c:numCache>
            </c:numRef>
          </c:cat>
          <c:val>
            <c:numRef>
              <c:f>Sheet1!$C$2:$C$76</c:f>
              <c:numCache>
                <c:formatCode>0.0%</c:formatCode>
                <c:ptCount val="75"/>
                <c:pt idx="0">
                  <c:v>2.5200432890871826E-2</c:v>
                </c:pt>
                <c:pt idx="1">
                  <c:v>1.2909763835036892E-2</c:v>
                </c:pt>
                <c:pt idx="2">
                  <c:v>-0.12128978554686649</c:v>
                </c:pt>
                <c:pt idx="3">
                  <c:v>-7.064908987734074E-2</c:v>
                </c:pt>
                <c:pt idx="4">
                  <c:v>-5.8270799347471376E-2</c:v>
                </c:pt>
                <c:pt idx="5">
                  <c:v>-5.9144104044987843E-2</c:v>
                </c:pt>
                <c:pt idx="6">
                  <c:v>-6.0799826595859974E-2</c:v>
                </c:pt>
                <c:pt idx="7">
                  <c:v>-6.237559498052795E-2</c:v>
                </c:pt>
                <c:pt idx="8">
                  <c:v>-5.6711961225549667E-2</c:v>
                </c:pt>
                <c:pt idx="9">
                  <c:v>-5.7011554052589362E-2</c:v>
                </c:pt>
                <c:pt idx="10">
                  <c:v>-5.3193339420025368E-2</c:v>
                </c:pt>
                <c:pt idx="11">
                  <c:v>-6.0300748635412391E-2</c:v>
                </c:pt>
                <c:pt idx="12">
                  <c:v>-7.4281528717307976E-2</c:v>
                </c:pt>
                <c:pt idx="13">
                  <c:v>-5.0785158119100449E-2</c:v>
                </c:pt>
                <c:pt idx="14">
                  <c:v>8.9270578850276686E-2</c:v>
                </c:pt>
                <c:pt idx="15">
                  <c:v>2.4447523543364279E-2</c:v>
                </c:pt>
                <c:pt idx="16">
                  <c:v>4.1112342941609552E-3</c:v>
                </c:pt>
                <c:pt idx="17">
                  <c:v>5.3769644381878182E-3</c:v>
                </c:pt>
                <c:pt idx="18">
                  <c:v>5.2157858296792902E-3</c:v>
                </c:pt>
                <c:pt idx="19">
                  <c:v>1.0222211966679785E-2</c:v>
                </c:pt>
                <c:pt idx="20">
                  <c:v>1.0115838972359299E-2</c:v>
                </c:pt>
                <c:pt idx="21">
                  <c:v>1.8528309694029896E-2</c:v>
                </c:pt>
                <c:pt idx="22">
                  <c:v>2.2178854322121539E-2</c:v>
                </c:pt>
                <c:pt idx="23">
                  <c:v>1.8596749012765174E-2</c:v>
                </c:pt>
                <c:pt idx="24">
                  <c:v>4.1982778682801869E-2</c:v>
                </c:pt>
                <c:pt idx="25">
                  <c:v>2.951217835620858E-2</c:v>
                </c:pt>
                <c:pt idx="26">
                  <c:v>2.8927794942212984E-2</c:v>
                </c:pt>
                <c:pt idx="27">
                  <c:v>3.3446426115263064E-2</c:v>
                </c:pt>
                <c:pt idx="28">
                  <c:v>4.3911303307724074E-2</c:v>
                </c:pt>
                <c:pt idx="29">
                  <c:v>4.5264655924344845E-2</c:v>
                </c:pt>
                <c:pt idx="30">
                  <c:v>4.6032693543943425E-2</c:v>
                </c:pt>
                <c:pt idx="31">
                  <c:v>4.5660118775696583E-2</c:v>
                </c:pt>
                <c:pt idx="32">
                  <c:v>4.1806703606140506E-2</c:v>
                </c:pt>
                <c:pt idx="33">
                  <c:v>3.7962398718035487E-2</c:v>
                </c:pt>
                <c:pt idx="34">
                  <c:v>3.7622694908020927E-2</c:v>
                </c:pt>
                <c:pt idx="35">
                  <c:v>4.8009737186133522E-2</c:v>
                </c:pt>
                <c:pt idx="36">
                  <c:v>4.2926698530397274E-2</c:v>
                </c:pt>
                <c:pt idx="37">
                  <c:v>3.9438249760744205E-2</c:v>
                </c:pt>
                <c:pt idx="38">
                  <c:v>3.9680597878066805E-2</c:v>
                </c:pt>
                <c:pt idx="39">
                  <c:v>3.9085202191610616E-2</c:v>
                </c:pt>
                <c:pt idx="40">
                  <c:v>3.6974197386686891E-2</c:v>
                </c:pt>
                <c:pt idx="41">
                  <c:v>3.5333128376301232E-2</c:v>
                </c:pt>
                <c:pt idx="42">
                  <c:v>4.0363468756172957E-2</c:v>
                </c:pt>
                <c:pt idx="43">
                  <c:v>3.6020882937591592E-2</c:v>
                </c:pt>
                <c:pt idx="44">
                  <c:v>3.6597859493863745E-2</c:v>
                </c:pt>
                <c:pt idx="45">
                  <c:v>3.7161060253538811E-2</c:v>
                </c:pt>
                <c:pt idx="46">
                  <c:v>3.5067971252922325E-2</c:v>
                </c:pt>
                <c:pt idx="47">
                  <c:v>3.2282346868547709E-2</c:v>
                </c:pt>
                <c:pt idx="48">
                  <c:v>3.0666438238821273E-2</c:v>
                </c:pt>
                <c:pt idx="49">
                  <c:v>3.3145622336894887E-2</c:v>
                </c:pt>
                <c:pt idx="50">
                  <c:v>3.3267013242624564E-2</c:v>
                </c:pt>
                <c:pt idx="51">
                  <c:v>3.1872424908737734E-2</c:v>
                </c:pt>
                <c:pt idx="52">
                  <c:v>3.0131106436327163E-2</c:v>
                </c:pt>
                <c:pt idx="53">
                  <c:v>3.1263919231340191E-2</c:v>
                </c:pt>
                <c:pt idx="54">
                  <c:v>3.0147679324894438E-2</c:v>
                </c:pt>
                <c:pt idx="55">
                  <c:v>3.1837732984734753E-2</c:v>
                </c:pt>
                <c:pt idx="56">
                  <c:v>3.2382874926402752E-2</c:v>
                </c:pt>
                <c:pt idx="57">
                  <c:v>3.0483458425930119E-2</c:v>
                </c:pt>
                <c:pt idx="58">
                  <c:v>3.0450058557804801E-2</c:v>
                </c:pt>
                <c:pt idx="59">
                  <c:v>2.6168302185553341E-2</c:v>
                </c:pt>
                <c:pt idx="60">
                  <c:v>2.4684175531914741E-2</c:v>
                </c:pt>
                <c:pt idx="61">
                  <c:v>2.4434726741414607E-2</c:v>
                </c:pt>
                <c:pt idx="62">
                  <c:v>2.3334299556917432E-2</c:v>
                </c:pt>
                <c:pt idx="63">
                  <c:v>2.3874544852697705E-2</c:v>
                </c:pt>
                <c:pt idx="64">
                  <c:v>2.1535097671156696E-2</c:v>
                </c:pt>
                <c:pt idx="65">
                  <c:v>1.8654490857859547E-2</c:v>
                </c:pt>
                <c:pt idx="66">
                  <c:v>1.3045526224170214E-2</c:v>
                </c:pt>
                <c:pt idx="67">
                  <c:v>1.3343414115820055E-2</c:v>
                </c:pt>
                <c:pt idx="68">
                  <c:v>8.0861984683069533E-3</c:v>
                </c:pt>
                <c:pt idx="69">
                  <c:v>1.4119466145833258E-2</c:v>
                </c:pt>
                <c:pt idx="70">
                  <c:v>1.1649618444552798E-2</c:v>
                </c:pt>
                <c:pt idx="71">
                  <c:v>1.9409985178567693E-2</c:v>
                </c:pt>
                <c:pt idx="72">
                  <c:v>1.715467596723199E-2</c:v>
                </c:pt>
                <c:pt idx="73">
                  <c:v>1.600242767550078E-2</c:v>
                </c:pt>
                <c:pt idx="74">
                  <c:v>1.9949418310571648E-2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6F6-0242-B213-8DBE7C2D49C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Total Nonfarm Employment </c:v>
                </c:pt>
              </c:strCache>
            </c:strRef>
          </c:tx>
          <c:spPr>
            <a:ln w="38100" cap="rnd">
              <a:solidFill>
                <a:srgbClr val="76933C"/>
              </a:solidFill>
              <a:round/>
            </a:ln>
            <a:effectLst/>
          </c:spPr>
          <c:marker>
            <c:symbol val="none"/>
          </c:marker>
          <c:cat>
            <c:numRef>
              <c:f>Sheet1!$A$2:$A$76</c:f>
              <c:numCache>
                <c:formatCode>[$-409]mmm\-yy;@</c:formatCode>
                <c:ptCount val="75"/>
                <c:pt idx="0">
                  <c:v>43862</c:v>
                </c:pt>
                <c:pt idx="1">
                  <c:v>43891</c:v>
                </c:pt>
                <c:pt idx="2">
                  <c:v>43922</c:v>
                </c:pt>
                <c:pt idx="3">
                  <c:v>43952</c:v>
                </c:pt>
                <c:pt idx="4">
                  <c:v>43983</c:v>
                </c:pt>
                <c:pt idx="5">
                  <c:v>44013</c:v>
                </c:pt>
                <c:pt idx="6">
                  <c:v>44063</c:v>
                </c:pt>
                <c:pt idx="7">
                  <c:v>44075</c:v>
                </c:pt>
                <c:pt idx="8">
                  <c:v>44105</c:v>
                </c:pt>
                <c:pt idx="9">
                  <c:v>44136</c:v>
                </c:pt>
                <c:pt idx="10">
                  <c:v>44166</c:v>
                </c:pt>
                <c:pt idx="11">
                  <c:v>44197</c:v>
                </c:pt>
                <c:pt idx="12">
                  <c:v>44228</c:v>
                </c:pt>
                <c:pt idx="13">
                  <c:v>44256</c:v>
                </c:pt>
                <c:pt idx="14">
                  <c:v>44287</c:v>
                </c:pt>
                <c:pt idx="15">
                  <c:v>44317</c:v>
                </c:pt>
                <c:pt idx="16">
                  <c:v>44348</c:v>
                </c:pt>
                <c:pt idx="17">
                  <c:v>44378</c:v>
                </c:pt>
                <c:pt idx="18">
                  <c:v>44409</c:v>
                </c:pt>
                <c:pt idx="19">
                  <c:v>44440</c:v>
                </c:pt>
                <c:pt idx="20">
                  <c:v>44470</c:v>
                </c:pt>
                <c:pt idx="21">
                  <c:v>44501</c:v>
                </c:pt>
                <c:pt idx="22">
                  <c:v>44531</c:v>
                </c:pt>
                <c:pt idx="23">
                  <c:v>44562</c:v>
                </c:pt>
                <c:pt idx="24">
                  <c:v>44593</c:v>
                </c:pt>
                <c:pt idx="25">
                  <c:v>44621</c:v>
                </c:pt>
                <c:pt idx="26">
                  <c:v>44652</c:v>
                </c:pt>
                <c:pt idx="27">
                  <c:v>44682</c:v>
                </c:pt>
                <c:pt idx="28">
                  <c:v>44713</c:v>
                </c:pt>
                <c:pt idx="29">
                  <c:v>44743</c:v>
                </c:pt>
                <c:pt idx="30">
                  <c:v>44774</c:v>
                </c:pt>
                <c:pt idx="31">
                  <c:v>44805</c:v>
                </c:pt>
                <c:pt idx="32">
                  <c:v>44835</c:v>
                </c:pt>
                <c:pt idx="33">
                  <c:v>44866</c:v>
                </c:pt>
                <c:pt idx="34">
                  <c:v>44896</c:v>
                </c:pt>
                <c:pt idx="35">
                  <c:v>44927</c:v>
                </c:pt>
                <c:pt idx="36">
                  <c:v>44958</c:v>
                </c:pt>
                <c:pt idx="37">
                  <c:v>44986</c:v>
                </c:pt>
                <c:pt idx="38">
                  <c:v>45017</c:v>
                </c:pt>
                <c:pt idx="39">
                  <c:v>45047</c:v>
                </c:pt>
                <c:pt idx="40">
                  <c:v>45078</c:v>
                </c:pt>
                <c:pt idx="41">
                  <c:v>45108</c:v>
                </c:pt>
                <c:pt idx="42">
                  <c:v>45139</c:v>
                </c:pt>
                <c:pt idx="43">
                  <c:v>45170</c:v>
                </c:pt>
                <c:pt idx="44">
                  <c:v>45200</c:v>
                </c:pt>
                <c:pt idx="45">
                  <c:v>45231</c:v>
                </c:pt>
                <c:pt idx="46">
                  <c:v>45261</c:v>
                </c:pt>
                <c:pt idx="47">
                  <c:v>45292</c:v>
                </c:pt>
                <c:pt idx="48">
                  <c:v>45323</c:v>
                </c:pt>
                <c:pt idx="49">
                  <c:v>45352</c:v>
                </c:pt>
                <c:pt idx="50">
                  <c:v>45383</c:v>
                </c:pt>
                <c:pt idx="51">
                  <c:v>45413</c:v>
                </c:pt>
                <c:pt idx="52">
                  <c:v>45444</c:v>
                </c:pt>
                <c:pt idx="53">
                  <c:v>45474</c:v>
                </c:pt>
                <c:pt idx="54">
                  <c:v>45505</c:v>
                </c:pt>
                <c:pt idx="55">
                  <c:v>45536</c:v>
                </c:pt>
                <c:pt idx="56">
                  <c:v>45566</c:v>
                </c:pt>
                <c:pt idx="57">
                  <c:v>45597</c:v>
                </c:pt>
                <c:pt idx="58">
                  <c:v>45627</c:v>
                </c:pt>
                <c:pt idx="59">
                  <c:v>45658</c:v>
                </c:pt>
                <c:pt idx="60">
                  <c:v>45689</c:v>
                </c:pt>
                <c:pt idx="61">
                  <c:v>45717</c:v>
                </c:pt>
                <c:pt idx="62">
                  <c:v>45748</c:v>
                </c:pt>
                <c:pt idx="63">
                  <c:v>45778</c:v>
                </c:pt>
                <c:pt idx="64">
                  <c:v>45809</c:v>
                </c:pt>
                <c:pt idx="65">
                  <c:v>45839</c:v>
                </c:pt>
                <c:pt idx="66">
                  <c:v>45870</c:v>
                </c:pt>
                <c:pt idx="67">
                  <c:v>45901</c:v>
                </c:pt>
                <c:pt idx="68">
                  <c:v>45931</c:v>
                </c:pt>
                <c:pt idx="69">
                  <c:v>45962</c:v>
                </c:pt>
                <c:pt idx="70">
                  <c:v>45992</c:v>
                </c:pt>
                <c:pt idx="71">
                  <c:v>46023</c:v>
                </c:pt>
                <c:pt idx="72">
                  <c:v>46054</c:v>
                </c:pt>
                <c:pt idx="73">
                  <c:v>46082</c:v>
                </c:pt>
                <c:pt idx="74">
                  <c:v>46113</c:v>
                </c:pt>
              </c:numCache>
            </c:numRef>
          </c:cat>
          <c:val>
            <c:numRef>
              <c:f>Sheet1!$D$2:$D$76</c:f>
              <c:numCache>
                <c:formatCode>0.0%</c:formatCode>
                <c:ptCount val="75"/>
                <c:pt idx="0">
                  <c:v>1.5184020467446633E-2</c:v>
                </c:pt>
                <c:pt idx="1">
                  <c:v>4.1511442256519423E-3</c:v>
                </c:pt>
                <c:pt idx="2">
                  <c:v>-0.13371811135537948</c:v>
                </c:pt>
                <c:pt idx="3">
                  <c:v>-0.11667662484232888</c:v>
                </c:pt>
                <c:pt idx="4">
                  <c:v>-8.7382374980934638E-2</c:v>
                </c:pt>
                <c:pt idx="5">
                  <c:v>-7.8307783057947097E-2</c:v>
                </c:pt>
                <c:pt idx="6">
                  <c:v>-6.824122664796077E-2</c:v>
                </c:pt>
                <c:pt idx="7">
                  <c:v>-6.316499028535931E-2</c:v>
                </c:pt>
                <c:pt idx="8">
                  <c:v>-5.9215435102709199E-2</c:v>
                </c:pt>
                <c:pt idx="9">
                  <c:v>-5.8808402895913284E-2</c:v>
                </c:pt>
                <c:pt idx="10">
                  <c:v>-6.1206873830420915E-2</c:v>
                </c:pt>
                <c:pt idx="11">
                  <c:v>-6.0020513090244448E-2</c:v>
                </c:pt>
                <c:pt idx="12">
                  <c:v>-5.7930971116551051E-2</c:v>
                </c:pt>
                <c:pt idx="13">
                  <c:v>-4.3830824676701297E-2</c:v>
                </c:pt>
                <c:pt idx="14">
                  <c:v>0.10874798742620563</c:v>
                </c:pt>
                <c:pt idx="15">
                  <c:v>9.0496411258502121E-2</c:v>
                </c:pt>
                <c:pt idx="16">
                  <c:v>5.9359104781281792E-2</c:v>
                </c:pt>
                <c:pt idx="17">
                  <c:v>5.3888856929183687E-2</c:v>
                </c:pt>
                <c:pt idx="18">
                  <c:v>4.5611119397154808E-2</c:v>
                </c:pt>
                <c:pt idx="19">
                  <c:v>4.2452031602708801E-2</c:v>
                </c:pt>
                <c:pt idx="20">
                  <c:v>4.267295531271275E-2</c:v>
                </c:pt>
                <c:pt idx="21">
                  <c:v>4.5045991747406179E-2</c:v>
                </c:pt>
                <c:pt idx="22">
                  <c:v>5.1005439550798386E-2</c:v>
                </c:pt>
                <c:pt idx="23">
                  <c:v>4.922046037952283E-2</c:v>
                </c:pt>
                <c:pt idx="24">
                  <c:v>5.1071448475728698E-2</c:v>
                </c:pt>
                <c:pt idx="25">
                  <c:v>4.8625353361787041E-2</c:v>
                </c:pt>
                <c:pt idx="26">
                  <c:v>4.8660572282075043E-2</c:v>
                </c:pt>
                <c:pt idx="27">
                  <c:v>4.6837955560456522E-2</c:v>
                </c:pt>
                <c:pt idx="28">
                  <c:v>4.5023973002078346E-2</c:v>
                </c:pt>
                <c:pt idx="29">
                  <c:v>4.4289632773373E-2</c:v>
                </c:pt>
                <c:pt idx="30">
                  <c:v>4.1196568424341634E-2</c:v>
                </c:pt>
                <c:pt idx="31">
                  <c:v>3.8808212318477718E-2</c:v>
                </c:pt>
                <c:pt idx="32">
                  <c:v>3.6039553308786408E-2</c:v>
                </c:pt>
                <c:pt idx="33">
                  <c:v>3.3766164118171516E-2</c:v>
                </c:pt>
                <c:pt idx="34">
                  <c:v>3.0679435295374712E-2</c:v>
                </c:pt>
                <c:pt idx="35">
                  <c:v>3.182539365092063E-2</c:v>
                </c:pt>
                <c:pt idx="36">
                  <c:v>2.7910521955260979E-2</c:v>
                </c:pt>
                <c:pt idx="37">
                  <c:v>2.5273215017245252E-2</c:v>
                </c:pt>
                <c:pt idx="38">
                  <c:v>2.4635511800120011E-2</c:v>
                </c:pt>
                <c:pt idx="39">
                  <c:v>2.450425302188397E-2</c:v>
                </c:pt>
                <c:pt idx="40">
                  <c:v>2.3091110775632907E-2</c:v>
                </c:pt>
                <c:pt idx="41">
                  <c:v>1.9405549856581879E-2</c:v>
                </c:pt>
                <c:pt idx="42">
                  <c:v>1.8853646125543102E-2</c:v>
                </c:pt>
                <c:pt idx="43">
                  <c:v>1.8376293864363277E-2</c:v>
                </c:pt>
                <c:pt idx="44">
                  <c:v>1.6938140378005756E-2</c:v>
                </c:pt>
                <c:pt idx="45">
                  <c:v>1.5893910900719798E-2</c:v>
                </c:pt>
                <c:pt idx="46">
                  <c:v>1.6807484967862326E-2</c:v>
                </c:pt>
                <c:pt idx="47">
                  <c:v>1.4549683421630702E-2</c:v>
                </c:pt>
                <c:pt idx="48">
                  <c:v>1.3876171930412804E-2</c:v>
                </c:pt>
                <c:pt idx="49">
                  <c:v>1.4790134754561098E-2</c:v>
                </c:pt>
                <c:pt idx="50">
                  <c:v>1.3791372508639719E-2</c:v>
                </c:pt>
                <c:pt idx="51">
                  <c:v>1.2813757116968911E-2</c:v>
                </c:pt>
                <c:pt idx="52">
                  <c:v>1.1701984333198606E-2</c:v>
                </c:pt>
                <c:pt idx="53">
                  <c:v>1.1081983604560983E-2</c:v>
                </c:pt>
                <c:pt idx="54">
                  <c:v>1.0123194344841716E-2</c:v>
                </c:pt>
                <c:pt idx="55">
                  <c:v>1.0093773587319457E-2</c:v>
                </c:pt>
                <c:pt idx="56">
                  <c:v>9.1042678251980584E-3</c:v>
                </c:pt>
                <c:pt idx="57">
                  <c:v>9.0513912205335088E-3</c:v>
                </c:pt>
                <c:pt idx="58">
                  <c:v>8.8319632957369523E-3</c:v>
                </c:pt>
                <c:pt idx="59">
                  <c:v>7.8710071832492744E-3</c:v>
                </c:pt>
                <c:pt idx="60">
                  <c:v>6.8176903801879952E-3</c:v>
                </c:pt>
                <c:pt idx="61">
                  <c:v>5.7853758906684614E-3</c:v>
                </c:pt>
                <c:pt idx="62">
                  <c:v>6.0623373325715737E-3</c:v>
                </c:pt>
                <c:pt idx="63">
                  <c:v>5.6469214760672048E-3</c:v>
                </c:pt>
                <c:pt idx="64">
                  <c:v>4.9652810805669171E-3</c:v>
                </c:pt>
                <c:pt idx="65">
                  <c:v>5.0333443213226156E-3</c:v>
                </c:pt>
                <c:pt idx="66">
                  <c:v>4.5322869983582346E-3</c:v>
                </c:pt>
                <c:pt idx="67">
                  <c:v>4.0275596534778864E-3</c:v>
                </c:pt>
                <c:pt idx="68">
                  <c:v>2.9314001709455821E-3</c:v>
                </c:pt>
                <c:pt idx="69">
                  <c:v>2.3406018509732475E-3</c:v>
                </c:pt>
                <c:pt idx="70">
                  <c:v>7.3271179160666014E-4</c:v>
                </c:pt>
                <c:pt idx="71">
                  <c:v>2.0471605125483359E-3</c:v>
                </c:pt>
                <c:pt idx="72">
                  <c:v>7.9590676520750422E-4</c:v>
                </c:pt>
                <c:pt idx="73">
                  <c:v>1.5406277426646545E-3</c:v>
                </c:pt>
                <c:pt idx="74">
                  <c:v>1.5837460958450327E-3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268-4625-B3B3-174D4EC5F37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Bold Line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Sheet1!$A$2:$A$76</c:f>
              <c:numCache>
                <c:formatCode>[$-409]mmm\-yy;@</c:formatCode>
                <c:ptCount val="75"/>
                <c:pt idx="0">
                  <c:v>43862</c:v>
                </c:pt>
                <c:pt idx="1">
                  <c:v>43891</c:v>
                </c:pt>
                <c:pt idx="2">
                  <c:v>43922</c:v>
                </c:pt>
                <c:pt idx="3">
                  <c:v>43952</c:v>
                </c:pt>
                <c:pt idx="4">
                  <c:v>43983</c:v>
                </c:pt>
                <c:pt idx="5">
                  <c:v>44013</c:v>
                </c:pt>
                <c:pt idx="6">
                  <c:v>44063</c:v>
                </c:pt>
                <c:pt idx="7">
                  <c:v>44075</c:v>
                </c:pt>
                <c:pt idx="8">
                  <c:v>44105</c:v>
                </c:pt>
                <c:pt idx="9">
                  <c:v>44136</c:v>
                </c:pt>
                <c:pt idx="10">
                  <c:v>44166</c:v>
                </c:pt>
                <c:pt idx="11">
                  <c:v>44197</c:v>
                </c:pt>
                <c:pt idx="12">
                  <c:v>44228</c:v>
                </c:pt>
                <c:pt idx="13">
                  <c:v>44256</c:v>
                </c:pt>
                <c:pt idx="14">
                  <c:v>44287</c:v>
                </c:pt>
                <c:pt idx="15">
                  <c:v>44317</c:v>
                </c:pt>
                <c:pt idx="16">
                  <c:v>44348</c:v>
                </c:pt>
                <c:pt idx="17">
                  <c:v>44378</c:v>
                </c:pt>
                <c:pt idx="18">
                  <c:v>44409</c:v>
                </c:pt>
                <c:pt idx="19">
                  <c:v>44440</c:v>
                </c:pt>
                <c:pt idx="20">
                  <c:v>44470</c:v>
                </c:pt>
                <c:pt idx="21">
                  <c:v>44501</c:v>
                </c:pt>
                <c:pt idx="22">
                  <c:v>44531</c:v>
                </c:pt>
                <c:pt idx="23">
                  <c:v>44562</c:v>
                </c:pt>
                <c:pt idx="24">
                  <c:v>44593</c:v>
                </c:pt>
                <c:pt idx="25">
                  <c:v>44621</c:v>
                </c:pt>
                <c:pt idx="26">
                  <c:v>44652</c:v>
                </c:pt>
                <c:pt idx="27">
                  <c:v>44682</c:v>
                </c:pt>
                <c:pt idx="28">
                  <c:v>44713</c:v>
                </c:pt>
                <c:pt idx="29">
                  <c:v>44743</c:v>
                </c:pt>
                <c:pt idx="30">
                  <c:v>44774</c:v>
                </c:pt>
                <c:pt idx="31">
                  <c:v>44805</c:v>
                </c:pt>
                <c:pt idx="32">
                  <c:v>44835</c:v>
                </c:pt>
                <c:pt idx="33">
                  <c:v>44866</c:v>
                </c:pt>
                <c:pt idx="34">
                  <c:v>44896</c:v>
                </c:pt>
                <c:pt idx="35">
                  <c:v>44927</c:v>
                </c:pt>
                <c:pt idx="36">
                  <c:v>44958</c:v>
                </c:pt>
                <c:pt idx="37">
                  <c:v>44986</c:v>
                </c:pt>
                <c:pt idx="38">
                  <c:v>45017</c:v>
                </c:pt>
                <c:pt idx="39">
                  <c:v>45047</c:v>
                </c:pt>
                <c:pt idx="40">
                  <c:v>45078</c:v>
                </c:pt>
                <c:pt idx="41">
                  <c:v>45108</c:v>
                </c:pt>
                <c:pt idx="42">
                  <c:v>45139</c:v>
                </c:pt>
                <c:pt idx="43">
                  <c:v>45170</c:v>
                </c:pt>
                <c:pt idx="44">
                  <c:v>45200</c:v>
                </c:pt>
                <c:pt idx="45">
                  <c:v>45231</c:v>
                </c:pt>
                <c:pt idx="46">
                  <c:v>45261</c:v>
                </c:pt>
                <c:pt idx="47">
                  <c:v>45292</c:v>
                </c:pt>
                <c:pt idx="48">
                  <c:v>45323</c:v>
                </c:pt>
                <c:pt idx="49">
                  <c:v>45352</c:v>
                </c:pt>
                <c:pt idx="50">
                  <c:v>45383</c:v>
                </c:pt>
                <c:pt idx="51">
                  <c:v>45413</c:v>
                </c:pt>
                <c:pt idx="52">
                  <c:v>45444</c:v>
                </c:pt>
                <c:pt idx="53">
                  <c:v>45474</c:v>
                </c:pt>
                <c:pt idx="54">
                  <c:v>45505</c:v>
                </c:pt>
                <c:pt idx="55">
                  <c:v>45536</c:v>
                </c:pt>
                <c:pt idx="56">
                  <c:v>45566</c:v>
                </c:pt>
                <c:pt idx="57">
                  <c:v>45597</c:v>
                </c:pt>
                <c:pt idx="58">
                  <c:v>45627</c:v>
                </c:pt>
                <c:pt idx="59">
                  <c:v>45658</c:v>
                </c:pt>
                <c:pt idx="60">
                  <c:v>45689</c:v>
                </c:pt>
                <c:pt idx="61">
                  <c:v>45717</c:v>
                </c:pt>
                <c:pt idx="62">
                  <c:v>45748</c:v>
                </c:pt>
                <c:pt idx="63">
                  <c:v>45778</c:v>
                </c:pt>
                <c:pt idx="64">
                  <c:v>45809</c:v>
                </c:pt>
                <c:pt idx="65">
                  <c:v>45839</c:v>
                </c:pt>
                <c:pt idx="66">
                  <c:v>45870</c:v>
                </c:pt>
                <c:pt idx="67">
                  <c:v>45901</c:v>
                </c:pt>
                <c:pt idx="68">
                  <c:v>45931</c:v>
                </c:pt>
                <c:pt idx="69">
                  <c:v>45962</c:v>
                </c:pt>
                <c:pt idx="70">
                  <c:v>45992</c:v>
                </c:pt>
                <c:pt idx="71">
                  <c:v>46023</c:v>
                </c:pt>
                <c:pt idx="72">
                  <c:v>46054</c:v>
                </c:pt>
                <c:pt idx="73">
                  <c:v>46082</c:v>
                </c:pt>
                <c:pt idx="74">
                  <c:v>46113</c:v>
                </c:pt>
              </c:numCache>
            </c:numRef>
          </c:cat>
          <c:val>
            <c:numRef>
              <c:f>Sheet1!$E$2:$E$76</c:f>
              <c:numCache>
                <c:formatCode>0.0%</c:formatCode>
                <c:ptCount val="7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599-E845-ACA6-034013F21198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Column1</c:v>
                </c:pt>
              </c:strCache>
            </c:strRef>
          </c:tx>
          <c:spPr>
            <a:ln w="3810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Sheet1!$A$2:$A$76</c:f>
              <c:numCache>
                <c:formatCode>[$-409]mmm\-yy;@</c:formatCode>
                <c:ptCount val="75"/>
                <c:pt idx="0">
                  <c:v>43862</c:v>
                </c:pt>
                <c:pt idx="1">
                  <c:v>43891</c:v>
                </c:pt>
                <c:pt idx="2">
                  <c:v>43922</c:v>
                </c:pt>
                <c:pt idx="3">
                  <c:v>43952</c:v>
                </c:pt>
                <c:pt idx="4">
                  <c:v>43983</c:v>
                </c:pt>
                <c:pt idx="5">
                  <c:v>44013</c:v>
                </c:pt>
                <c:pt idx="6">
                  <c:v>44063</c:v>
                </c:pt>
                <c:pt idx="7">
                  <c:v>44075</c:v>
                </c:pt>
                <c:pt idx="8">
                  <c:v>44105</c:v>
                </c:pt>
                <c:pt idx="9">
                  <c:v>44136</c:v>
                </c:pt>
                <c:pt idx="10">
                  <c:v>44166</c:v>
                </c:pt>
                <c:pt idx="11">
                  <c:v>44197</c:v>
                </c:pt>
                <c:pt idx="12">
                  <c:v>44228</c:v>
                </c:pt>
                <c:pt idx="13">
                  <c:v>44256</c:v>
                </c:pt>
                <c:pt idx="14">
                  <c:v>44287</c:v>
                </c:pt>
                <c:pt idx="15">
                  <c:v>44317</c:v>
                </c:pt>
                <c:pt idx="16">
                  <c:v>44348</c:v>
                </c:pt>
                <c:pt idx="17">
                  <c:v>44378</c:v>
                </c:pt>
                <c:pt idx="18">
                  <c:v>44409</c:v>
                </c:pt>
                <c:pt idx="19">
                  <c:v>44440</c:v>
                </c:pt>
                <c:pt idx="20">
                  <c:v>44470</c:v>
                </c:pt>
                <c:pt idx="21">
                  <c:v>44501</c:v>
                </c:pt>
                <c:pt idx="22">
                  <c:v>44531</c:v>
                </c:pt>
                <c:pt idx="23">
                  <c:v>44562</c:v>
                </c:pt>
                <c:pt idx="24">
                  <c:v>44593</c:v>
                </c:pt>
                <c:pt idx="25">
                  <c:v>44621</c:v>
                </c:pt>
                <c:pt idx="26">
                  <c:v>44652</c:v>
                </c:pt>
                <c:pt idx="27">
                  <c:v>44682</c:v>
                </c:pt>
                <c:pt idx="28">
                  <c:v>44713</c:v>
                </c:pt>
                <c:pt idx="29">
                  <c:v>44743</c:v>
                </c:pt>
                <c:pt idx="30">
                  <c:v>44774</c:v>
                </c:pt>
                <c:pt idx="31">
                  <c:v>44805</c:v>
                </c:pt>
                <c:pt idx="32">
                  <c:v>44835</c:v>
                </c:pt>
                <c:pt idx="33">
                  <c:v>44866</c:v>
                </c:pt>
                <c:pt idx="34">
                  <c:v>44896</c:v>
                </c:pt>
                <c:pt idx="35">
                  <c:v>44927</c:v>
                </c:pt>
                <c:pt idx="36">
                  <c:v>44958</c:v>
                </c:pt>
                <c:pt idx="37">
                  <c:v>44986</c:v>
                </c:pt>
                <c:pt idx="38">
                  <c:v>45017</c:v>
                </c:pt>
                <c:pt idx="39">
                  <c:v>45047</c:v>
                </c:pt>
                <c:pt idx="40">
                  <c:v>45078</c:v>
                </c:pt>
                <c:pt idx="41">
                  <c:v>45108</c:v>
                </c:pt>
                <c:pt idx="42">
                  <c:v>45139</c:v>
                </c:pt>
                <c:pt idx="43">
                  <c:v>45170</c:v>
                </c:pt>
                <c:pt idx="44">
                  <c:v>45200</c:v>
                </c:pt>
                <c:pt idx="45">
                  <c:v>45231</c:v>
                </c:pt>
                <c:pt idx="46">
                  <c:v>45261</c:v>
                </c:pt>
                <c:pt idx="47">
                  <c:v>45292</c:v>
                </c:pt>
                <c:pt idx="48">
                  <c:v>45323</c:v>
                </c:pt>
                <c:pt idx="49">
                  <c:v>45352</c:v>
                </c:pt>
                <c:pt idx="50">
                  <c:v>45383</c:v>
                </c:pt>
                <c:pt idx="51">
                  <c:v>45413</c:v>
                </c:pt>
                <c:pt idx="52">
                  <c:v>45444</c:v>
                </c:pt>
                <c:pt idx="53">
                  <c:v>45474</c:v>
                </c:pt>
                <c:pt idx="54">
                  <c:v>45505</c:v>
                </c:pt>
                <c:pt idx="55">
                  <c:v>45536</c:v>
                </c:pt>
                <c:pt idx="56">
                  <c:v>45566</c:v>
                </c:pt>
                <c:pt idx="57">
                  <c:v>45597</c:v>
                </c:pt>
                <c:pt idx="58">
                  <c:v>45627</c:v>
                </c:pt>
                <c:pt idx="59">
                  <c:v>45658</c:v>
                </c:pt>
                <c:pt idx="60">
                  <c:v>45689</c:v>
                </c:pt>
                <c:pt idx="61">
                  <c:v>45717</c:v>
                </c:pt>
                <c:pt idx="62">
                  <c:v>45748</c:v>
                </c:pt>
                <c:pt idx="63">
                  <c:v>45778</c:v>
                </c:pt>
                <c:pt idx="64">
                  <c:v>45809</c:v>
                </c:pt>
                <c:pt idx="65">
                  <c:v>45839</c:v>
                </c:pt>
                <c:pt idx="66">
                  <c:v>45870</c:v>
                </c:pt>
                <c:pt idx="67">
                  <c:v>45901</c:v>
                </c:pt>
                <c:pt idx="68">
                  <c:v>45931</c:v>
                </c:pt>
                <c:pt idx="69">
                  <c:v>45962</c:v>
                </c:pt>
                <c:pt idx="70">
                  <c:v>45992</c:v>
                </c:pt>
                <c:pt idx="71">
                  <c:v>46023</c:v>
                </c:pt>
                <c:pt idx="72">
                  <c:v>46054</c:v>
                </c:pt>
                <c:pt idx="73">
                  <c:v>46082</c:v>
                </c:pt>
                <c:pt idx="74">
                  <c:v>46113</c:v>
                </c:pt>
              </c:numCache>
            </c:numRef>
          </c:cat>
          <c:val>
            <c:numRef>
              <c:f>Sheet1!$F$2:$F$76</c:f>
              <c:numCache>
                <c:formatCode>0.0%</c:formatCode>
                <c:ptCount val="75"/>
                <c:pt idx="0">
                  <c:v>2.8636713943835414E-2</c:v>
                </c:pt>
                <c:pt idx="1">
                  <c:v>1.5723100967368141E-2</c:v>
                </c:pt>
                <c:pt idx="2">
                  <c:v>-0.12491620411337258</c:v>
                </c:pt>
                <c:pt idx="3">
                  <c:v>-6.3783177270480745E-2</c:v>
                </c:pt>
                <c:pt idx="4">
                  <c:v>-4.5415812318589772E-2</c:v>
                </c:pt>
                <c:pt idx="5">
                  <c:v>-4.3905809812363861E-2</c:v>
                </c:pt>
                <c:pt idx="6">
                  <c:v>-4.0452064436446632E-2</c:v>
                </c:pt>
                <c:pt idx="7">
                  <c:v>-3.9094677455667512E-2</c:v>
                </c:pt>
                <c:pt idx="8">
                  <c:v>-3.2516774526541566E-2</c:v>
                </c:pt>
                <c:pt idx="9">
                  <c:v>-3.0140762929777541E-2</c:v>
                </c:pt>
                <c:pt idx="10">
                  <c:v>-2.2980260885736417E-2</c:v>
                </c:pt>
                <c:pt idx="11">
                  <c:v>-2.8589899203124151E-2</c:v>
                </c:pt>
                <c:pt idx="12">
                  <c:v>-4.1706647037947416E-2</c:v>
                </c:pt>
                <c:pt idx="13">
                  <c:v>-1.9087665309262699E-2</c:v>
                </c:pt>
                <c:pt idx="14">
                  <c:v>0.13461214359037221</c:v>
                </c:pt>
                <c:pt idx="15">
                  <c:v>5.4916676178518378E-2</c:v>
                </c:pt>
                <c:pt idx="16">
                  <c:v>3.2205872097077849E-2</c:v>
                </c:pt>
                <c:pt idx="17">
                  <c:v>3.0619336187246243E-2</c:v>
                </c:pt>
                <c:pt idx="18">
                  <c:v>2.8441725603089146E-2</c:v>
                </c:pt>
                <c:pt idx="19">
                  <c:v>2.9742133770690654E-2</c:v>
                </c:pt>
                <c:pt idx="20">
                  <c:v>2.7905449770190539E-2</c:v>
                </c:pt>
                <c:pt idx="21">
                  <c:v>3.316842508063178E-2</c:v>
                </c:pt>
                <c:pt idx="22">
                  <c:v>3.2507613661083491E-2</c:v>
                </c:pt>
                <c:pt idx="23">
                  <c:v>3.0314142525363619E-2</c:v>
                </c:pt>
                <c:pt idx="24">
                  <c:v>5.1614407593339268E-2</c:v>
                </c:pt>
                <c:pt idx="25">
                  <c:v>4.0622041920216567E-2</c:v>
                </c:pt>
                <c:pt idx="26">
                  <c:v>3.9578691513064541E-2</c:v>
                </c:pt>
                <c:pt idx="27">
                  <c:v>4.6417896317134957E-2</c:v>
                </c:pt>
                <c:pt idx="28">
                  <c:v>4.8524404086265537E-2</c:v>
                </c:pt>
                <c:pt idx="29">
                  <c:v>5.0464592520667387E-2</c:v>
                </c:pt>
                <c:pt idx="30">
                  <c:v>4.9550519459546728E-2</c:v>
                </c:pt>
                <c:pt idx="31">
                  <c:v>4.7513886100515289E-2</c:v>
                </c:pt>
                <c:pt idx="32">
                  <c:v>4.4168529756201495E-2</c:v>
                </c:pt>
                <c:pt idx="33">
                  <c:v>4.0225399806875804E-2</c:v>
                </c:pt>
                <c:pt idx="34">
                  <c:v>3.9253124053566416E-2</c:v>
                </c:pt>
                <c:pt idx="35">
                  <c:v>4.4278351194948606E-2</c:v>
                </c:pt>
                <c:pt idx="36">
                  <c:v>3.6546713795667186E-2</c:v>
                </c:pt>
                <c:pt idx="37">
                  <c:v>3.0654676819918344E-2</c:v>
                </c:pt>
                <c:pt idx="38">
                  <c:v>3.331774608370365E-2</c:v>
                </c:pt>
                <c:pt idx="39">
                  <c:v>2.9430392017474674E-2</c:v>
                </c:pt>
                <c:pt idx="40">
                  <c:v>3.1703073651652931E-2</c:v>
                </c:pt>
                <c:pt idx="41">
                  <c:v>2.8821588589475422E-2</c:v>
                </c:pt>
                <c:pt idx="42">
                  <c:v>3.0811642518271481E-2</c:v>
                </c:pt>
                <c:pt idx="43">
                  <c:v>2.8416278029770606E-2</c:v>
                </c:pt>
                <c:pt idx="44">
                  <c:v>2.9223965435937745E-2</c:v>
                </c:pt>
                <c:pt idx="45">
                  <c:v>2.8051881993896167E-2</c:v>
                </c:pt>
                <c:pt idx="46">
                  <c:v>2.6126400081090646E-2</c:v>
                </c:pt>
                <c:pt idx="47">
                  <c:v>2.533451148699821E-2</c:v>
                </c:pt>
                <c:pt idx="48">
                  <c:v>2.331668155679421E-2</c:v>
                </c:pt>
                <c:pt idx="49">
                  <c:v>2.9339452548762475E-2</c:v>
                </c:pt>
                <c:pt idx="50">
                  <c:v>2.6951263969026112E-2</c:v>
                </c:pt>
                <c:pt idx="51">
                  <c:v>2.6542450342766696E-2</c:v>
                </c:pt>
                <c:pt idx="52">
                  <c:v>2.3783648741490179E-2</c:v>
                </c:pt>
                <c:pt idx="53">
                  <c:v>2.4270633157802559E-2</c:v>
                </c:pt>
                <c:pt idx="54">
                  <c:v>2.4467304367295752E-2</c:v>
                </c:pt>
                <c:pt idx="55">
                  <c:v>2.5519015020686011E-2</c:v>
                </c:pt>
                <c:pt idx="56">
                  <c:v>2.3131408192580367E-2</c:v>
                </c:pt>
                <c:pt idx="57">
                  <c:v>2.258615144843298E-2</c:v>
                </c:pt>
                <c:pt idx="58">
                  <c:v>2.1905020620848002E-2</c:v>
                </c:pt>
                <c:pt idx="59">
                  <c:v>1.742031590481009E-2</c:v>
                </c:pt>
                <c:pt idx="60">
                  <c:v>1.6551079632088975E-2</c:v>
                </c:pt>
                <c:pt idx="61">
                  <c:v>1.3339049485546256E-2</c:v>
                </c:pt>
                <c:pt idx="62">
                  <c:v>1.2448742273089017E-2</c:v>
                </c:pt>
                <c:pt idx="63">
                  <c:v>1.1325831702544076E-2</c:v>
                </c:pt>
                <c:pt idx="64">
                  <c:v>8.6628680193755418E-3</c:v>
                </c:pt>
                <c:pt idx="65">
                  <c:v>6.3715994785764748E-3</c:v>
                </c:pt>
                <c:pt idx="66">
                  <c:v>3.763963088878538E-4</c:v>
                </c:pt>
                <c:pt idx="67">
                  <c:v>7.2689386138398513E-5</c:v>
                </c:pt>
                <c:pt idx="68">
                  <c:v>-2.3721920991482113E-3</c:v>
                </c:pt>
                <c:pt idx="69">
                  <c:v>1.3910392877878846E-3</c:v>
                </c:pt>
                <c:pt idx="70">
                  <c:v>-5.4374093765103919E-4</c:v>
                </c:pt>
                <c:pt idx="71">
                  <c:v>6.3406016311316057E-3</c:v>
                </c:pt>
                <c:pt idx="72">
                  <c:v>3.5442119269385617E-3</c:v>
                </c:pt>
                <c:pt idx="73">
                  <c:v>4.726274945907767E-3</c:v>
                </c:pt>
                <c:pt idx="74">
                  <c:v>5.9725311925717707E-3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DE4-45A6-B968-91AFF168B1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23390511"/>
        <c:axId val="1523392143"/>
      </c:lineChart>
      <c:dateAx>
        <c:axId val="1523390511"/>
        <c:scaling>
          <c:orientation val="minMax"/>
          <c:max val="46113"/>
          <c:min val="44927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[$-409]mmm\-yyyy;@" sourceLinked="0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23392143"/>
        <c:crossesAt val="0"/>
        <c:auto val="1"/>
        <c:lblOffset val="100"/>
        <c:baseTimeUnit val="months"/>
        <c:majorUnit val="3"/>
        <c:majorTimeUnit val="months"/>
      </c:dateAx>
      <c:valAx>
        <c:axId val="1523392143"/>
        <c:scaling>
          <c:orientation val="minMax"/>
          <c:max val="5.000000000000001E-2"/>
          <c:min val="-2.0000000000000004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23390511"/>
        <c:crosses val="autoZero"/>
        <c:crossBetween val="midCat"/>
        <c:majorUnit val="1.0000000000000002E-2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047916946865292E-2"/>
          <c:y val="4.7918177331782177E-2"/>
          <c:w val="0.90952083053134714"/>
          <c:h val="0.87974384885996726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New hires</c:v>
                </c:pt>
              </c:strCache>
            </c:strRef>
          </c:tx>
          <c:spPr>
            <a:ln w="38100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numRef>
              <c:f>Sheet1!$A$2:$A$27</c:f>
              <c:numCache>
                <c:formatCode>[$-409]mmm\-yy;@</c:formatCode>
                <c:ptCount val="26"/>
                <c:pt idx="0">
                  <c:v>36951</c:v>
                </c:pt>
                <c:pt idx="1">
                  <c:v>37316</c:v>
                </c:pt>
                <c:pt idx="2">
                  <c:v>37681</c:v>
                </c:pt>
                <c:pt idx="3">
                  <c:v>38047</c:v>
                </c:pt>
                <c:pt idx="4">
                  <c:v>38412</c:v>
                </c:pt>
                <c:pt idx="5">
                  <c:v>38777</c:v>
                </c:pt>
                <c:pt idx="6">
                  <c:v>39142</c:v>
                </c:pt>
                <c:pt idx="7">
                  <c:v>39508</c:v>
                </c:pt>
                <c:pt idx="8">
                  <c:v>39873</c:v>
                </c:pt>
                <c:pt idx="9">
                  <c:v>40238</c:v>
                </c:pt>
                <c:pt idx="10">
                  <c:v>40603</c:v>
                </c:pt>
                <c:pt idx="11">
                  <c:v>40969</c:v>
                </c:pt>
                <c:pt idx="12">
                  <c:v>41334</c:v>
                </c:pt>
                <c:pt idx="13">
                  <c:v>41699</c:v>
                </c:pt>
                <c:pt idx="14">
                  <c:v>42064</c:v>
                </c:pt>
                <c:pt idx="15">
                  <c:v>42430</c:v>
                </c:pt>
                <c:pt idx="16">
                  <c:v>42795</c:v>
                </c:pt>
                <c:pt idx="17">
                  <c:v>43160</c:v>
                </c:pt>
                <c:pt idx="18">
                  <c:v>43525</c:v>
                </c:pt>
                <c:pt idx="19">
                  <c:v>43891</c:v>
                </c:pt>
                <c:pt idx="20">
                  <c:v>44256</c:v>
                </c:pt>
                <c:pt idx="21">
                  <c:v>44621</c:v>
                </c:pt>
                <c:pt idx="22">
                  <c:v>44986</c:v>
                </c:pt>
                <c:pt idx="23">
                  <c:v>45352</c:v>
                </c:pt>
                <c:pt idx="24">
                  <c:v>45717</c:v>
                </c:pt>
                <c:pt idx="25">
                  <c:v>46082</c:v>
                </c:pt>
              </c:numCache>
            </c:numRef>
          </c:cat>
          <c:val>
            <c:numRef>
              <c:f>Sheet1!$B$2:$B$27</c:f>
              <c:numCache>
                <c:formatCode>0.0%</c:formatCode>
                <c:ptCount val="26"/>
                <c:pt idx="0">
                  <c:v>8.4000000000000005E-2</c:v>
                </c:pt>
                <c:pt idx="1">
                  <c:v>6.3E-2</c:v>
                </c:pt>
                <c:pt idx="2">
                  <c:v>6.2000000000000006E-2</c:v>
                </c:pt>
                <c:pt idx="3">
                  <c:v>7.9000000000000001E-2</c:v>
                </c:pt>
                <c:pt idx="4">
                  <c:v>6.6000000000000003E-2</c:v>
                </c:pt>
                <c:pt idx="5">
                  <c:v>6.6000000000000003E-2</c:v>
                </c:pt>
                <c:pt idx="6">
                  <c:v>6.6000000000000003E-2</c:v>
                </c:pt>
                <c:pt idx="7">
                  <c:v>5.2999999999999999E-2</c:v>
                </c:pt>
                <c:pt idx="8">
                  <c:v>5.2000000000000005E-2</c:v>
                </c:pt>
                <c:pt idx="9">
                  <c:v>7.4999999999999997E-2</c:v>
                </c:pt>
                <c:pt idx="10">
                  <c:v>6.9000000000000006E-2</c:v>
                </c:pt>
                <c:pt idx="11">
                  <c:v>5.5999999999999994E-2</c:v>
                </c:pt>
                <c:pt idx="12">
                  <c:v>6.0999999999999999E-2</c:v>
                </c:pt>
                <c:pt idx="13">
                  <c:v>4.4999999999999998E-2</c:v>
                </c:pt>
                <c:pt idx="14">
                  <c:v>0.05</c:v>
                </c:pt>
                <c:pt idx="15">
                  <c:v>5.4000000000000006E-2</c:v>
                </c:pt>
                <c:pt idx="16">
                  <c:v>5.7000000000000002E-2</c:v>
                </c:pt>
                <c:pt idx="17">
                  <c:v>5.2000000000000005E-2</c:v>
                </c:pt>
                <c:pt idx="18">
                  <c:v>5.0999999999999997E-2</c:v>
                </c:pt>
                <c:pt idx="19">
                  <c:v>0.05</c:v>
                </c:pt>
                <c:pt idx="20">
                  <c:v>5.9000000000000004E-2</c:v>
                </c:pt>
                <c:pt idx="21">
                  <c:v>5.2999999999999999E-2</c:v>
                </c:pt>
                <c:pt idx="22">
                  <c:v>5.0999999999999997E-2</c:v>
                </c:pt>
                <c:pt idx="23">
                  <c:v>4.2999999999999997E-2</c:v>
                </c:pt>
                <c:pt idx="24">
                  <c:v>3.6000000000000004E-2</c:v>
                </c:pt>
                <c:pt idx="25">
                  <c:v>3.7000000000000005E-2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6BB-4A32-A146-C113A541152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Job openings</c:v>
                </c:pt>
              </c:strCache>
            </c:strRef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Sheet1!$A$2:$A$27</c:f>
              <c:numCache>
                <c:formatCode>[$-409]mmm\-yy;@</c:formatCode>
                <c:ptCount val="26"/>
                <c:pt idx="0">
                  <c:v>36951</c:v>
                </c:pt>
                <c:pt idx="1">
                  <c:v>37316</c:v>
                </c:pt>
                <c:pt idx="2">
                  <c:v>37681</c:v>
                </c:pt>
                <c:pt idx="3">
                  <c:v>38047</c:v>
                </c:pt>
                <c:pt idx="4">
                  <c:v>38412</c:v>
                </c:pt>
                <c:pt idx="5">
                  <c:v>38777</c:v>
                </c:pt>
                <c:pt idx="6">
                  <c:v>39142</c:v>
                </c:pt>
                <c:pt idx="7">
                  <c:v>39508</c:v>
                </c:pt>
                <c:pt idx="8">
                  <c:v>39873</c:v>
                </c:pt>
                <c:pt idx="9">
                  <c:v>40238</c:v>
                </c:pt>
                <c:pt idx="10">
                  <c:v>40603</c:v>
                </c:pt>
                <c:pt idx="11">
                  <c:v>40969</c:v>
                </c:pt>
                <c:pt idx="12">
                  <c:v>41334</c:v>
                </c:pt>
                <c:pt idx="13">
                  <c:v>41699</c:v>
                </c:pt>
                <c:pt idx="14">
                  <c:v>42064</c:v>
                </c:pt>
                <c:pt idx="15">
                  <c:v>42430</c:v>
                </c:pt>
                <c:pt idx="16">
                  <c:v>42795</c:v>
                </c:pt>
                <c:pt idx="17">
                  <c:v>43160</c:v>
                </c:pt>
                <c:pt idx="18">
                  <c:v>43525</c:v>
                </c:pt>
                <c:pt idx="19">
                  <c:v>43891</c:v>
                </c:pt>
                <c:pt idx="20">
                  <c:v>44256</c:v>
                </c:pt>
                <c:pt idx="21">
                  <c:v>44621</c:v>
                </c:pt>
                <c:pt idx="22">
                  <c:v>44986</c:v>
                </c:pt>
                <c:pt idx="23">
                  <c:v>45352</c:v>
                </c:pt>
                <c:pt idx="24">
                  <c:v>45717</c:v>
                </c:pt>
                <c:pt idx="25">
                  <c:v>46082</c:v>
                </c:pt>
              </c:numCache>
            </c:numRef>
          </c:cat>
          <c:val>
            <c:numRef>
              <c:f>Sheet1!$C$2:$C$27</c:f>
              <c:numCache>
                <c:formatCode>0.0%</c:formatCode>
                <c:ptCount val="26"/>
                <c:pt idx="0">
                  <c:v>2.7000000000000003E-2</c:v>
                </c:pt>
                <c:pt idx="1">
                  <c:v>0.02</c:v>
                </c:pt>
                <c:pt idx="2">
                  <c:v>1.3000000000000001E-2</c:v>
                </c:pt>
                <c:pt idx="3">
                  <c:v>2.1000000000000001E-2</c:v>
                </c:pt>
                <c:pt idx="4">
                  <c:v>2.3E-2</c:v>
                </c:pt>
                <c:pt idx="5">
                  <c:v>2.3E-2</c:v>
                </c:pt>
                <c:pt idx="6">
                  <c:v>2.3E-2</c:v>
                </c:pt>
                <c:pt idx="7">
                  <c:v>1.3999999999999999E-2</c:v>
                </c:pt>
                <c:pt idx="8">
                  <c:v>6.9999999999999993E-3</c:v>
                </c:pt>
                <c:pt idx="9">
                  <c:v>1.4999999999999999E-2</c:v>
                </c:pt>
                <c:pt idx="10">
                  <c:v>1.2E-2</c:v>
                </c:pt>
                <c:pt idx="11">
                  <c:v>1.6E-2</c:v>
                </c:pt>
                <c:pt idx="12">
                  <c:v>0.02</c:v>
                </c:pt>
                <c:pt idx="13">
                  <c:v>0.02</c:v>
                </c:pt>
                <c:pt idx="14">
                  <c:v>2.5000000000000001E-2</c:v>
                </c:pt>
                <c:pt idx="15">
                  <c:v>0.03</c:v>
                </c:pt>
                <c:pt idx="16">
                  <c:v>2.5000000000000001E-2</c:v>
                </c:pt>
                <c:pt idx="17">
                  <c:v>0.03</c:v>
                </c:pt>
                <c:pt idx="18">
                  <c:v>4.5999999999999999E-2</c:v>
                </c:pt>
                <c:pt idx="19">
                  <c:v>2.8999999999999998E-2</c:v>
                </c:pt>
                <c:pt idx="20">
                  <c:v>4.4999999999999998E-2</c:v>
                </c:pt>
                <c:pt idx="21">
                  <c:v>5.5999999999999994E-2</c:v>
                </c:pt>
                <c:pt idx="22">
                  <c:v>3.7000000000000005E-2</c:v>
                </c:pt>
                <c:pt idx="23">
                  <c:v>0.04</c:v>
                </c:pt>
                <c:pt idx="24">
                  <c:v>3.3000000000000002E-2</c:v>
                </c:pt>
                <c:pt idx="25">
                  <c:v>2.6000000000000002E-2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6BB-4A32-A146-C113A541152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Layoffs</c:v>
                </c:pt>
              </c:strCache>
            </c:strRef>
          </c:tx>
          <c:spPr>
            <a:ln w="38100" cap="rnd">
              <a:solidFill>
                <a:srgbClr val="CEA93A"/>
              </a:solidFill>
              <a:round/>
            </a:ln>
            <a:effectLst/>
          </c:spPr>
          <c:marker>
            <c:symbol val="none"/>
          </c:marker>
          <c:cat>
            <c:numRef>
              <c:f>Sheet1!$A$2:$A$27</c:f>
              <c:numCache>
                <c:formatCode>[$-409]mmm\-yy;@</c:formatCode>
                <c:ptCount val="26"/>
                <c:pt idx="0">
                  <c:v>36951</c:v>
                </c:pt>
                <c:pt idx="1">
                  <c:v>37316</c:v>
                </c:pt>
                <c:pt idx="2">
                  <c:v>37681</c:v>
                </c:pt>
                <c:pt idx="3">
                  <c:v>38047</c:v>
                </c:pt>
                <c:pt idx="4">
                  <c:v>38412</c:v>
                </c:pt>
                <c:pt idx="5">
                  <c:v>38777</c:v>
                </c:pt>
                <c:pt idx="6">
                  <c:v>39142</c:v>
                </c:pt>
                <c:pt idx="7">
                  <c:v>39508</c:v>
                </c:pt>
                <c:pt idx="8">
                  <c:v>39873</c:v>
                </c:pt>
                <c:pt idx="9">
                  <c:v>40238</c:v>
                </c:pt>
                <c:pt idx="10">
                  <c:v>40603</c:v>
                </c:pt>
                <c:pt idx="11">
                  <c:v>40969</c:v>
                </c:pt>
                <c:pt idx="12">
                  <c:v>41334</c:v>
                </c:pt>
                <c:pt idx="13">
                  <c:v>41699</c:v>
                </c:pt>
                <c:pt idx="14">
                  <c:v>42064</c:v>
                </c:pt>
                <c:pt idx="15">
                  <c:v>42430</c:v>
                </c:pt>
                <c:pt idx="16">
                  <c:v>42795</c:v>
                </c:pt>
                <c:pt idx="17">
                  <c:v>43160</c:v>
                </c:pt>
                <c:pt idx="18">
                  <c:v>43525</c:v>
                </c:pt>
                <c:pt idx="19">
                  <c:v>43891</c:v>
                </c:pt>
                <c:pt idx="20">
                  <c:v>44256</c:v>
                </c:pt>
                <c:pt idx="21">
                  <c:v>44621</c:v>
                </c:pt>
                <c:pt idx="22">
                  <c:v>44986</c:v>
                </c:pt>
                <c:pt idx="23">
                  <c:v>45352</c:v>
                </c:pt>
                <c:pt idx="24">
                  <c:v>45717</c:v>
                </c:pt>
                <c:pt idx="25">
                  <c:v>46082</c:v>
                </c:pt>
              </c:numCache>
            </c:numRef>
          </c:cat>
          <c:val>
            <c:numRef>
              <c:f>Sheet1!$D$2:$D$27</c:f>
              <c:numCache>
                <c:formatCode>0.0%</c:formatCode>
                <c:ptCount val="26"/>
                <c:pt idx="0">
                  <c:v>4.4999999999999998E-2</c:v>
                </c:pt>
                <c:pt idx="1">
                  <c:v>3.7999999999999999E-2</c:v>
                </c:pt>
                <c:pt idx="2">
                  <c:v>4.0999999999999995E-2</c:v>
                </c:pt>
                <c:pt idx="3">
                  <c:v>4.2000000000000003E-2</c:v>
                </c:pt>
                <c:pt idx="4">
                  <c:v>3.2000000000000001E-2</c:v>
                </c:pt>
                <c:pt idx="5">
                  <c:v>2.8999999999999998E-2</c:v>
                </c:pt>
                <c:pt idx="6">
                  <c:v>2.8999999999999998E-2</c:v>
                </c:pt>
                <c:pt idx="7">
                  <c:v>3.7000000000000005E-2</c:v>
                </c:pt>
                <c:pt idx="8">
                  <c:v>5.9000000000000004E-2</c:v>
                </c:pt>
                <c:pt idx="9">
                  <c:v>4.7E-2</c:v>
                </c:pt>
                <c:pt idx="10">
                  <c:v>4.4000000000000004E-2</c:v>
                </c:pt>
                <c:pt idx="11">
                  <c:v>3.7000000000000005E-2</c:v>
                </c:pt>
                <c:pt idx="12">
                  <c:v>4.0999999999999995E-2</c:v>
                </c:pt>
                <c:pt idx="13">
                  <c:v>2.4E-2</c:v>
                </c:pt>
                <c:pt idx="14">
                  <c:v>3.4000000000000002E-2</c:v>
                </c:pt>
                <c:pt idx="15">
                  <c:v>2.5000000000000001E-2</c:v>
                </c:pt>
                <c:pt idx="16">
                  <c:v>2.7999999999999997E-2</c:v>
                </c:pt>
                <c:pt idx="17">
                  <c:v>2.5000000000000001E-2</c:v>
                </c:pt>
                <c:pt idx="18">
                  <c:v>2.2000000000000002E-2</c:v>
                </c:pt>
                <c:pt idx="19">
                  <c:v>8.5000000000000006E-2</c:v>
                </c:pt>
                <c:pt idx="20">
                  <c:v>2.2000000000000002E-2</c:v>
                </c:pt>
                <c:pt idx="21">
                  <c:v>1.6E-2</c:v>
                </c:pt>
                <c:pt idx="22">
                  <c:v>4.4000000000000004E-2</c:v>
                </c:pt>
                <c:pt idx="23">
                  <c:v>2.4E-2</c:v>
                </c:pt>
                <c:pt idx="24">
                  <c:v>0.02</c:v>
                </c:pt>
                <c:pt idx="25">
                  <c:v>1.7000000000000001E-2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6BB-4A32-A146-C113A541152C}"/>
            </c:ext>
          </c:extLst>
        </c:ser>
        <c:ser>
          <c:idx val="4"/>
          <c:order val="3"/>
          <c:tx>
            <c:strRef>
              <c:f>Sheet1!$F$1</c:f>
              <c:strCache>
                <c:ptCount val="1"/>
                <c:pt idx="0">
                  <c:v>Bold Line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Sheet1!$A$2:$A$27</c:f>
              <c:numCache>
                <c:formatCode>[$-409]mmm\-yy;@</c:formatCode>
                <c:ptCount val="26"/>
                <c:pt idx="0">
                  <c:v>36951</c:v>
                </c:pt>
                <c:pt idx="1">
                  <c:v>37316</c:v>
                </c:pt>
                <c:pt idx="2">
                  <c:v>37681</c:v>
                </c:pt>
                <c:pt idx="3">
                  <c:v>38047</c:v>
                </c:pt>
                <c:pt idx="4">
                  <c:v>38412</c:v>
                </c:pt>
                <c:pt idx="5">
                  <c:v>38777</c:v>
                </c:pt>
                <c:pt idx="6">
                  <c:v>39142</c:v>
                </c:pt>
                <c:pt idx="7">
                  <c:v>39508</c:v>
                </c:pt>
                <c:pt idx="8">
                  <c:v>39873</c:v>
                </c:pt>
                <c:pt idx="9">
                  <c:v>40238</c:v>
                </c:pt>
                <c:pt idx="10">
                  <c:v>40603</c:v>
                </c:pt>
                <c:pt idx="11">
                  <c:v>40969</c:v>
                </c:pt>
                <c:pt idx="12">
                  <c:v>41334</c:v>
                </c:pt>
                <c:pt idx="13">
                  <c:v>41699</c:v>
                </c:pt>
                <c:pt idx="14">
                  <c:v>42064</c:v>
                </c:pt>
                <c:pt idx="15">
                  <c:v>42430</c:v>
                </c:pt>
                <c:pt idx="16">
                  <c:v>42795</c:v>
                </c:pt>
                <c:pt idx="17">
                  <c:v>43160</c:v>
                </c:pt>
                <c:pt idx="18">
                  <c:v>43525</c:v>
                </c:pt>
                <c:pt idx="19">
                  <c:v>43891</c:v>
                </c:pt>
                <c:pt idx="20">
                  <c:v>44256</c:v>
                </c:pt>
                <c:pt idx="21">
                  <c:v>44621</c:v>
                </c:pt>
                <c:pt idx="22">
                  <c:v>44986</c:v>
                </c:pt>
                <c:pt idx="23">
                  <c:v>45352</c:v>
                </c:pt>
                <c:pt idx="24">
                  <c:v>45717</c:v>
                </c:pt>
                <c:pt idx="25">
                  <c:v>46082</c:v>
                </c:pt>
              </c:numCache>
            </c:numRef>
          </c:cat>
          <c:val>
            <c:numRef>
              <c:f>Sheet1!$F$2:$F$27</c:f>
              <c:numCache>
                <c:formatCode>0.0%</c:formatCode>
                <c:ptCount val="2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BAD-438E-9A28-F79059FDF6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23390511"/>
        <c:axId val="1523392143"/>
      </c:lineChart>
      <c:dateAx>
        <c:axId val="1523390511"/>
        <c:scaling>
          <c:orientation val="minMax"/>
          <c:max val="46082"/>
          <c:min val="3695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[$-409]mmm\-yyyy;@" sourceLinked="0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23392143"/>
        <c:crossesAt val="0"/>
        <c:auto val="1"/>
        <c:lblOffset val="100"/>
        <c:baseTimeUnit val="months"/>
        <c:majorUnit val="5"/>
        <c:majorTimeUnit val="years"/>
      </c:dateAx>
      <c:valAx>
        <c:axId val="1523392143"/>
        <c:scaling>
          <c:orientation val="minMax"/>
          <c:max val="8.0000000000000016E-2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23390511"/>
        <c:crosses val="autoZero"/>
        <c:crossBetween val="midCat"/>
        <c:majorUnit val="2.0000000000000004E-2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99E2C3D-0AEB-22F4-7F89-9259477E285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973961-09A8-88AB-6B34-91C967D0927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r">
              <a:defRPr sz="1200"/>
            </a:lvl1pPr>
          </a:lstStyle>
          <a:p>
            <a:fld id="{8B1D2143-2585-4D3D-9435-E506518DA249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A685DE-32A2-8E50-00E2-97313FD49C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FF507D-3CAF-7433-1064-90265FFFAA9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r">
              <a:defRPr sz="1200"/>
            </a:lvl1pPr>
          </a:lstStyle>
          <a:p>
            <a:fld id="{6557EF5B-09CA-4A40-AFCF-B59BEFB19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11379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30" tIns="45716" rIns="91430" bIns="4571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30" tIns="45716" rIns="91430" bIns="45716" rtlCol="0"/>
          <a:lstStyle>
            <a:lvl1pPr algn="r">
              <a:defRPr sz="1200"/>
            </a:lvl1pPr>
          </a:lstStyle>
          <a:p>
            <a:fld id="{C309AB04-C996-4E0F-B3B5-8F9AE2695C6A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0" tIns="45716" rIns="91430" bIns="4571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30" tIns="45716" rIns="91430" bIns="4571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5"/>
            <a:ext cx="2971800" cy="458787"/>
          </a:xfrm>
          <a:prstGeom prst="rect">
            <a:avLst/>
          </a:prstGeom>
        </p:spPr>
        <p:txBody>
          <a:bodyPr vert="horz" lIns="91430" tIns="45716" rIns="91430" bIns="4571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5"/>
            <a:ext cx="2971800" cy="458787"/>
          </a:xfrm>
          <a:prstGeom prst="rect">
            <a:avLst/>
          </a:prstGeom>
        </p:spPr>
        <p:txBody>
          <a:bodyPr vert="horz" lIns="91430" tIns="45716" rIns="91430" bIns="45716" rtlCol="0" anchor="b"/>
          <a:lstStyle>
            <a:lvl1pPr algn="r">
              <a:defRPr sz="1200"/>
            </a:lvl1pPr>
          </a:lstStyle>
          <a:p>
            <a:fld id="{04FC3BFF-6905-428A-875D-D79AE72FAE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87959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8F707-DEA2-AA92-14E6-EBAF1C2E1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A2C456-83B9-6166-0386-8736CB433A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9CC41D-35FD-8455-BC27-671995083D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861BDB-DD2C-8519-A8D2-E3E20B86B5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33148">
              <a:defRPr/>
            </a:pPr>
            <a:fld id="{04FC3BFF-6905-428A-875D-D79AE72FAEF6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3148">
                <a:defRPr/>
              </a:pPr>
              <a:t>3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642171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>
            <a:extLst>
              <a:ext uri="{FF2B5EF4-FFF2-40B4-BE49-F238E27FC236}">
                <a16:creationId xmlns:a16="http://schemas.microsoft.com/office/drawing/2014/main" id="{E79C7CFB-24CE-91B0-CA46-15C61E916A8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>
            <a:extLst>
              <a:ext uri="{FF2B5EF4-FFF2-40B4-BE49-F238E27FC236}">
                <a16:creationId xmlns:a16="http://schemas.microsoft.com/office/drawing/2014/main" id="{145EEA54-663A-0D6A-BC9F-27D02485F8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24580" name="Slide Number Placeholder 3">
            <a:extLst>
              <a:ext uri="{FF2B5EF4-FFF2-40B4-BE49-F238E27FC236}">
                <a16:creationId xmlns:a16="http://schemas.microsoft.com/office/drawing/2014/main" id="{7891DA06-AB02-A3F1-63E6-3F5A550C2C3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09" indent="-285734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2937" indent="-228587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112" indent="-228587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287" indent="-228587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461" indent="-22858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635" indent="-22858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8810" indent="-22858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5985" indent="-22858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9BBC64C-2640-41B1-8DB4-C07C3A486ED8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FC3BFF-6905-428A-875D-D79AE72FAEF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7960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D43B32-51E9-0DFB-48C0-556F9FDD21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92D7D37-BFD4-5510-1366-0FAF3547F0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096DC4F-7279-AB70-FDA9-D0922882F5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203430-F8DF-D10E-3258-72C7D8EDB8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33148">
              <a:defRPr/>
            </a:pPr>
            <a:fld id="{04FC3BFF-6905-428A-875D-D79AE72FAEF6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3148">
                <a:defRPr/>
              </a:pPr>
              <a:t>9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7889281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CFEE3-58EA-F9C5-C9AD-1A70B672E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5A0C96-D76F-CAFA-28BC-F47356C640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3813C67-04FE-9D9F-F6C2-16CDAA0143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24325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D69A5E-3D04-304B-8B2D-79305FF8387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6471" y="4875295"/>
            <a:ext cx="5255942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>
                <a:latin typeface="Nunito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0" i="0">
                <a:solidFill>
                  <a:srgbClr val="4E4E4E"/>
                </a:solidFill>
                <a:effectLst/>
                <a:latin typeface="Nunito ExtraLight" pitchFamily="2" charset="77"/>
                <a:ea typeface="Calibri" panose="020F0502020204030204" pitchFamily="34" charset="0"/>
                <a:cs typeface="Arial" panose="020B0604020202020204" pitchFamily="34" charset="0"/>
              </a:rPr>
              <a:t>Name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0" i="0">
                <a:solidFill>
                  <a:srgbClr val="4E4E4E"/>
                </a:solidFill>
                <a:effectLst/>
                <a:latin typeface="Nunito ExtraLight" pitchFamily="2" charset="77"/>
                <a:ea typeface="Calibri" panose="020F0502020204030204" pitchFamily="34" charset="0"/>
                <a:cs typeface="Arial" panose="020B0604020202020204" pitchFamily="34" charset="0"/>
              </a:rPr>
              <a:t>Title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0" i="0">
                <a:solidFill>
                  <a:srgbClr val="4E4E4E"/>
                </a:solidFill>
                <a:effectLst/>
                <a:latin typeface="Nunito ExtraLight" pitchFamily="2" charset="77"/>
                <a:cs typeface="Arial" panose="020B0604020202020204" pitchFamily="34" charset="0"/>
              </a:rPr>
              <a:t>The Associated General Contractors of America</a:t>
            </a:r>
            <a:endParaRPr lang="en-US" sz="1400" b="0" i="0">
              <a:solidFill>
                <a:srgbClr val="4E4E4E"/>
              </a:solidFill>
              <a:latin typeface="Nunito ExtraLight" pitchFamily="2" charset="77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81AE997-1FAA-5E45-AE1A-EB87337B1F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6471" y="548152"/>
            <a:ext cx="2537555" cy="1005840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CA94E383-665F-DE4D-9DA1-7E0530F9EE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6471" y="2004769"/>
            <a:ext cx="2361979" cy="29964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800" b="1" i="0">
                <a:solidFill>
                  <a:srgbClr val="EA0029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en-US"/>
              <a:t>Place Date Here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5B94F17A-C46E-D64D-9E67-CBA51BCA8BC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6471" y="2576268"/>
            <a:ext cx="10686829" cy="20281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8000" b="1" i="0">
                <a:solidFill>
                  <a:srgbClr val="221F1F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en-US"/>
              <a:t>Place Presentation Title Here</a:t>
            </a:r>
          </a:p>
        </p:txBody>
      </p:sp>
      <p:sp>
        <p:nvSpPr>
          <p:cNvPr id="23" name="Text Placeholder 19">
            <a:extLst>
              <a:ext uri="{FF2B5EF4-FFF2-40B4-BE49-F238E27FC236}">
                <a16:creationId xmlns:a16="http://schemas.microsoft.com/office/drawing/2014/main" id="{7681E22C-DC4C-674E-8F7D-9DB61A30A91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81575" y="712934"/>
            <a:ext cx="6733954" cy="67627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r">
              <a:lnSpc>
                <a:spcPts val="1860"/>
              </a:lnSpc>
              <a:buFontTx/>
              <a:buNone/>
              <a:defRPr sz="1800" b="1" i="0">
                <a:solidFill>
                  <a:srgbClr val="929497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en-US"/>
              <a:t>Event Name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7CA5187-4A9A-4541-9A36-E87DBF5AFD56}"/>
              </a:ext>
            </a:extLst>
          </p:cNvPr>
          <p:cNvSpPr/>
          <p:nvPr userDrawn="1"/>
        </p:nvSpPr>
        <p:spPr>
          <a:xfrm>
            <a:off x="0" y="6181725"/>
            <a:ext cx="12192000" cy="676275"/>
          </a:xfrm>
          <a:prstGeom prst="rect">
            <a:avLst/>
          </a:prstGeom>
          <a:solidFill>
            <a:srgbClr val="EA00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2CDC78A-1DA5-7D4C-8E95-048DA73365E1}"/>
              </a:ext>
            </a:extLst>
          </p:cNvPr>
          <p:cNvSpPr txBox="1"/>
          <p:nvPr userDrawn="1"/>
        </p:nvSpPr>
        <p:spPr>
          <a:xfrm>
            <a:off x="8138160" y="6404446"/>
            <a:ext cx="36290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>
                <a:solidFill>
                  <a:schemeClr val="bg1"/>
                </a:solidFill>
                <a:latin typeface="Nunito" pitchFamily="2" charset="77"/>
                <a:ea typeface="Cambria" panose="02040503050406030204" pitchFamily="18" charset="0"/>
              </a:rPr>
              <a:t>©</a:t>
            </a:r>
            <a:r>
              <a:rPr lang="en-US" sz="1000">
                <a:solidFill>
                  <a:schemeClr val="bg1"/>
                </a:solidFill>
                <a:latin typeface="Nunito" pitchFamily="2" charset="77"/>
              </a:rPr>
              <a:t>2019  The Associated General Contractors of America, Inc.</a:t>
            </a:r>
          </a:p>
        </p:txBody>
      </p:sp>
    </p:spTree>
    <p:extLst>
      <p:ext uri="{BB962C8B-B14F-4D97-AF65-F5344CB8AC3E}">
        <p14:creationId xmlns:p14="http://schemas.microsoft.com/office/powerpoint/2010/main" val="430145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381AE997-1FAA-5E45-AE1A-EB87337B1F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78717" y="296944"/>
            <a:ext cx="2306868" cy="914400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CA94E383-665F-DE4D-9DA1-7E0530F9EE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4320" y="1871831"/>
            <a:ext cx="9660804" cy="331066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buClr>
                <a:srgbClr val="FF0000"/>
              </a:buClr>
              <a:buSzPct val="150000"/>
              <a:buFont typeface="Arial" panose="020B0604020202020204" pitchFamily="34" charset="0"/>
              <a:buChar char="•"/>
              <a:defRPr sz="1800" b="0" i="0">
                <a:solidFill>
                  <a:schemeClr val="tx1"/>
                </a:solidFill>
                <a:latin typeface="Nunito" pitchFamily="2" charset="77"/>
                <a:cs typeface="Poppins" pitchFamily="2" charset="77"/>
              </a:defRPr>
            </a:lvl1pPr>
            <a:lvl2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2pPr>
          </a:lstStyle>
          <a:p>
            <a:r>
              <a:rPr lang="en-US"/>
              <a:t>Point One</a:t>
            </a:r>
          </a:p>
          <a:p>
            <a:r>
              <a:rPr lang="en-US"/>
              <a:t>Point Two</a:t>
            </a:r>
          </a:p>
          <a:p>
            <a:r>
              <a:rPr lang="en-US"/>
              <a:t>Point Three</a:t>
            </a:r>
          </a:p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B70A239-A0B2-D048-AB37-01552CED27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4320" y="461115"/>
            <a:ext cx="8354397" cy="914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FontTx/>
              <a:buNone/>
              <a:defRPr sz="4400" b="1" i="0"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/>
              <a:t>Sample Title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64974F6-3D7D-A949-A938-9BFAD919E764}"/>
              </a:ext>
            </a:extLst>
          </p:cNvPr>
          <p:cNvSpPr/>
          <p:nvPr userDrawn="1"/>
        </p:nvSpPr>
        <p:spPr>
          <a:xfrm flipV="1">
            <a:off x="0" y="6264129"/>
            <a:ext cx="12192000" cy="45719"/>
          </a:xfrm>
          <a:prstGeom prst="rect">
            <a:avLst/>
          </a:prstGeom>
          <a:solidFill>
            <a:srgbClr val="EA00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DCA65DE-0F0F-1444-95AB-4B826B2B1C63}"/>
              </a:ext>
            </a:extLst>
          </p:cNvPr>
          <p:cNvSpPr txBox="1"/>
          <p:nvPr userDrawn="1"/>
        </p:nvSpPr>
        <p:spPr>
          <a:xfrm>
            <a:off x="8138160" y="6474019"/>
            <a:ext cx="36290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>
                <a:solidFill>
                  <a:srgbClr val="4E4E4E"/>
                </a:solidFill>
                <a:latin typeface="Nunito" pitchFamily="2" charset="77"/>
                <a:ea typeface="Cambria" panose="02040503050406030204" pitchFamily="18" charset="0"/>
              </a:rPr>
              <a:t>©</a:t>
            </a:r>
            <a:r>
              <a:rPr lang="en-US" sz="1000">
                <a:solidFill>
                  <a:srgbClr val="4E4E4E"/>
                </a:solidFill>
                <a:latin typeface="Nunito" pitchFamily="2" charset="77"/>
              </a:rPr>
              <a:t>2019  The Associated General Contractors of America, Inc.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20A7CEA-8ECB-1042-ABB0-F430B0033B5B}"/>
              </a:ext>
            </a:extLst>
          </p:cNvPr>
          <p:cNvSpPr txBox="1"/>
          <p:nvPr userDrawn="1"/>
        </p:nvSpPr>
        <p:spPr>
          <a:xfrm>
            <a:off x="474096" y="6487603"/>
            <a:ext cx="4308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529100-33B3-A14D-8534-25BD471357C9}" type="slidenum">
              <a:rPr lang="en-US" sz="1000" b="0" i="0" smtClean="0">
                <a:solidFill>
                  <a:srgbClr val="221F1F"/>
                </a:solidFill>
                <a:latin typeface="Nunito" pitchFamily="2" charset="77"/>
              </a:rPr>
              <a:t>‹#›</a:t>
            </a:fld>
            <a:r>
              <a:rPr lang="en-US" sz="1000" b="0" i="0">
                <a:solidFill>
                  <a:srgbClr val="221F1F"/>
                </a:solidFill>
                <a:latin typeface="Nunito" pitchFamily="2" charset="77"/>
              </a:rPr>
              <a:t> |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63B2AFF-F4C8-F64E-84A7-7D7AD34A8729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54088" y="6473825"/>
            <a:ext cx="4333875" cy="2460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1000" b="0" i="0">
                <a:latin typeface="Nunito Light" pitchFamily="2" charset="77"/>
              </a:defRPr>
            </a:lvl1pPr>
          </a:lstStyle>
          <a:p>
            <a:pPr lvl="0"/>
            <a:r>
              <a:rPr lang="en-US"/>
              <a:t>Presentation Name </a:t>
            </a:r>
          </a:p>
        </p:txBody>
      </p:sp>
    </p:spTree>
    <p:extLst>
      <p:ext uri="{BB962C8B-B14F-4D97-AF65-F5344CB8AC3E}">
        <p14:creationId xmlns:p14="http://schemas.microsoft.com/office/powerpoint/2010/main" val="638668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 or Intro to New To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381AE997-1FAA-5E45-AE1A-EB87337B1F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78717" y="296944"/>
            <a:ext cx="2306868" cy="91440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B70A239-A0B2-D048-AB37-01552CED27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69754" y="1951984"/>
            <a:ext cx="8354397" cy="303149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4400" b="1" i="0"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/>
              <a:t>Break or Intro of New Topic Title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64974F6-3D7D-A949-A938-9BFAD919E764}"/>
              </a:ext>
            </a:extLst>
          </p:cNvPr>
          <p:cNvSpPr/>
          <p:nvPr userDrawn="1"/>
        </p:nvSpPr>
        <p:spPr>
          <a:xfrm flipV="1">
            <a:off x="0" y="6264129"/>
            <a:ext cx="12192000" cy="45719"/>
          </a:xfrm>
          <a:prstGeom prst="rect">
            <a:avLst/>
          </a:prstGeom>
          <a:solidFill>
            <a:srgbClr val="EA00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DCA65DE-0F0F-1444-95AB-4B826B2B1C63}"/>
              </a:ext>
            </a:extLst>
          </p:cNvPr>
          <p:cNvSpPr txBox="1"/>
          <p:nvPr userDrawn="1"/>
        </p:nvSpPr>
        <p:spPr>
          <a:xfrm>
            <a:off x="8138160" y="6474019"/>
            <a:ext cx="36290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>
                <a:solidFill>
                  <a:srgbClr val="4E4E4E"/>
                </a:solidFill>
                <a:latin typeface="Nunito" pitchFamily="2" charset="77"/>
                <a:ea typeface="Cambria" panose="02040503050406030204" pitchFamily="18" charset="0"/>
              </a:rPr>
              <a:t>©</a:t>
            </a:r>
            <a:r>
              <a:rPr lang="en-US" sz="1000">
                <a:solidFill>
                  <a:srgbClr val="4E4E4E"/>
                </a:solidFill>
                <a:latin typeface="Nunito" pitchFamily="2" charset="77"/>
              </a:rPr>
              <a:t>2019  The Associated General Contractors of America, Inc.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20A7CEA-8ECB-1042-ABB0-F430B0033B5B}"/>
              </a:ext>
            </a:extLst>
          </p:cNvPr>
          <p:cNvSpPr txBox="1"/>
          <p:nvPr userDrawn="1"/>
        </p:nvSpPr>
        <p:spPr>
          <a:xfrm>
            <a:off x="474096" y="6487603"/>
            <a:ext cx="4308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529100-33B3-A14D-8534-25BD471357C9}" type="slidenum">
              <a:rPr lang="en-US" sz="1000" b="0" i="0" smtClean="0">
                <a:solidFill>
                  <a:srgbClr val="221F1F"/>
                </a:solidFill>
                <a:latin typeface="Nunito" pitchFamily="2" charset="77"/>
              </a:rPr>
              <a:t>‹#›</a:t>
            </a:fld>
            <a:r>
              <a:rPr lang="en-US" sz="1000" b="0" i="0">
                <a:solidFill>
                  <a:srgbClr val="221F1F"/>
                </a:solidFill>
                <a:latin typeface="Nunito" pitchFamily="2" charset="77"/>
              </a:rPr>
              <a:t> |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63B2AFF-F4C8-F64E-84A7-7D7AD34A8729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54088" y="6473825"/>
            <a:ext cx="4333875" cy="2460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1000" b="0" i="0">
                <a:latin typeface="Nunito" pitchFamily="2" charset="77"/>
              </a:defRPr>
            </a:lvl1pPr>
          </a:lstStyle>
          <a:p>
            <a:pPr lvl="0"/>
            <a:r>
              <a:rPr lang="en-US"/>
              <a:t>Presentation Name </a:t>
            </a:r>
          </a:p>
        </p:txBody>
      </p:sp>
    </p:spTree>
    <p:extLst>
      <p:ext uri="{BB962C8B-B14F-4D97-AF65-F5344CB8AC3E}">
        <p14:creationId xmlns:p14="http://schemas.microsoft.com/office/powerpoint/2010/main" val="3150237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 or Intro to New Topic with Imag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84713546-9960-9A4A-9FC8-169B3D75C70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26413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360000" tIns="360000">
            <a:noAutofit/>
          </a:bodyPr>
          <a:lstStyle>
            <a:lvl1pPr marL="0" indent="0">
              <a:buNone/>
              <a:defRPr sz="1100" i="0">
                <a:latin typeface="Nunito" pitchFamily="2" charset="77"/>
                <a:cs typeface="Times New Roman" panose="02020603050405020304" pitchFamily="18" charset="0"/>
              </a:defRPr>
            </a:lvl1pPr>
          </a:lstStyle>
          <a:p>
            <a:r>
              <a:rPr lang="en-ZA"/>
              <a:t>Insert or Drag and Drop Image Here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81AE997-1FAA-5E45-AE1A-EB87337B1F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78717" y="315878"/>
            <a:ext cx="2306868" cy="87653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B70A239-A0B2-D048-AB37-01552CED27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001044" y="2233949"/>
            <a:ext cx="8189912" cy="2249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FontTx/>
              <a:buNone/>
              <a:defRPr sz="4400" b="1" i="0"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/>
              <a:t>Break or Intro of New Topic Title with Image Background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471D833-4557-D94E-8ADE-FD091E9D936C}"/>
              </a:ext>
            </a:extLst>
          </p:cNvPr>
          <p:cNvSpPr/>
          <p:nvPr userDrawn="1"/>
        </p:nvSpPr>
        <p:spPr>
          <a:xfrm flipV="1">
            <a:off x="0" y="6264129"/>
            <a:ext cx="12192000" cy="45719"/>
          </a:xfrm>
          <a:prstGeom prst="rect">
            <a:avLst/>
          </a:prstGeom>
          <a:solidFill>
            <a:srgbClr val="EA00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EB5BE6-CE1E-E046-8A32-4672C2138595}"/>
              </a:ext>
            </a:extLst>
          </p:cNvPr>
          <p:cNvSpPr txBox="1"/>
          <p:nvPr userDrawn="1"/>
        </p:nvSpPr>
        <p:spPr>
          <a:xfrm>
            <a:off x="8138160" y="6474019"/>
            <a:ext cx="36290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>
                <a:solidFill>
                  <a:srgbClr val="4E4E4E"/>
                </a:solidFill>
                <a:latin typeface="Nunito" pitchFamily="2" charset="77"/>
                <a:ea typeface="Cambria" panose="02040503050406030204" pitchFamily="18" charset="0"/>
              </a:rPr>
              <a:t>©</a:t>
            </a:r>
            <a:r>
              <a:rPr lang="en-US" sz="1000">
                <a:solidFill>
                  <a:srgbClr val="4E4E4E"/>
                </a:solidFill>
                <a:latin typeface="Nunito" pitchFamily="2" charset="77"/>
              </a:rPr>
              <a:t>2019  The Associated General Contractors of America, Inc.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6004C4B-A28E-7B41-9B2C-BE000A519973}"/>
              </a:ext>
            </a:extLst>
          </p:cNvPr>
          <p:cNvSpPr txBox="1"/>
          <p:nvPr userDrawn="1"/>
        </p:nvSpPr>
        <p:spPr>
          <a:xfrm>
            <a:off x="474096" y="6487603"/>
            <a:ext cx="4308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529100-33B3-A14D-8534-25BD471357C9}" type="slidenum">
              <a:rPr lang="en-US" sz="1000" b="0" i="0" smtClean="0">
                <a:solidFill>
                  <a:srgbClr val="221F1F"/>
                </a:solidFill>
                <a:latin typeface="Nunito" pitchFamily="2" charset="77"/>
              </a:rPr>
              <a:t>‹#›</a:t>
            </a:fld>
            <a:r>
              <a:rPr lang="en-US" sz="1000" b="0" i="0">
                <a:solidFill>
                  <a:srgbClr val="221F1F"/>
                </a:solidFill>
                <a:latin typeface="Nunito" pitchFamily="2" charset="77"/>
              </a:rPr>
              <a:t> |</a:t>
            </a:r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C3B31CC9-5F1F-0044-92E6-231AE1F73B89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54088" y="6473825"/>
            <a:ext cx="4333875" cy="2460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1000" b="0" i="0">
                <a:latin typeface="Nunito" pitchFamily="2" charset="77"/>
              </a:defRPr>
            </a:lvl1pPr>
          </a:lstStyle>
          <a:p>
            <a:pPr lvl="0"/>
            <a:r>
              <a:rPr lang="en-US"/>
              <a:t>Presentation Name </a:t>
            </a:r>
          </a:p>
        </p:txBody>
      </p:sp>
    </p:spTree>
    <p:extLst>
      <p:ext uri="{BB962C8B-B14F-4D97-AF65-F5344CB8AC3E}">
        <p14:creationId xmlns:p14="http://schemas.microsoft.com/office/powerpoint/2010/main" val="823086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Title + SubTitle +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381AE997-1FAA-5E45-AE1A-EB87337B1F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78717" y="296944"/>
            <a:ext cx="2306868" cy="914400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CA94E383-665F-DE4D-9DA1-7E0530F9EE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1" y="2241908"/>
            <a:ext cx="5343688" cy="1303233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buClr>
                <a:srgbClr val="FF0000"/>
              </a:buClr>
              <a:buSzPct val="150000"/>
              <a:buFont typeface="Arial" panose="020B0604020202020204" pitchFamily="34" charset="0"/>
              <a:buChar char="•"/>
              <a:defRPr sz="1800" b="0" i="0">
                <a:solidFill>
                  <a:schemeClr val="tx1"/>
                </a:solidFill>
                <a:latin typeface="Nunito" pitchFamily="2" charset="77"/>
                <a:cs typeface="Poppins" pitchFamily="2" charset="77"/>
              </a:defRPr>
            </a:lvl1pPr>
            <a:lvl2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2pPr>
          </a:lstStyle>
          <a:p>
            <a:r>
              <a:rPr lang="en-US"/>
              <a:t>Point One</a:t>
            </a:r>
          </a:p>
          <a:p>
            <a:r>
              <a:rPr lang="en-US"/>
              <a:t>Point Two</a:t>
            </a:r>
          </a:p>
          <a:p>
            <a:r>
              <a:rPr lang="en-US"/>
              <a:t>Point Three</a:t>
            </a:r>
          </a:p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B70A239-A0B2-D048-AB37-01552CED27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2311" y="1722008"/>
            <a:ext cx="4535652" cy="34604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FontTx/>
              <a:buNone/>
              <a:defRPr sz="4400" b="1" i="0"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/>
              <a:t>Sample Title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64974F6-3D7D-A949-A938-9BFAD919E764}"/>
              </a:ext>
            </a:extLst>
          </p:cNvPr>
          <p:cNvSpPr/>
          <p:nvPr userDrawn="1"/>
        </p:nvSpPr>
        <p:spPr>
          <a:xfrm flipV="1">
            <a:off x="0" y="6264129"/>
            <a:ext cx="12192000" cy="45719"/>
          </a:xfrm>
          <a:prstGeom prst="rect">
            <a:avLst/>
          </a:prstGeom>
          <a:solidFill>
            <a:srgbClr val="EA00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DCA65DE-0F0F-1444-95AB-4B826B2B1C63}"/>
              </a:ext>
            </a:extLst>
          </p:cNvPr>
          <p:cNvSpPr txBox="1"/>
          <p:nvPr userDrawn="1"/>
        </p:nvSpPr>
        <p:spPr>
          <a:xfrm>
            <a:off x="8138160" y="6474019"/>
            <a:ext cx="36290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>
                <a:solidFill>
                  <a:srgbClr val="4E4E4E"/>
                </a:solidFill>
                <a:latin typeface="Nunito" pitchFamily="2" charset="77"/>
                <a:ea typeface="Cambria" panose="02040503050406030204" pitchFamily="18" charset="0"/>
              </a:rPr>
              <a:t>©</a:t>
            </a:r>
            <a:r>
              <a:rPr lang="en-US" sz="1000">
                <a:solidFill>
                  <a:srgbClr val="4E4E4E"/>
                </a:solidFill>
                <a:latin typeface="Nunito" pitchFamily="2" charset="77"/>
              </a:rPr>
              <a:t>2019  The Associated General Contractors of America, Inc.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20A7CEA-8ECB-1042-ABB0-F430B0033B5B}"/>
              </a:ext>
            </a:extLst>
          </p:cNvPr>
          <p:cNvSpPr txBox="1"/>
          <p:nvPr userDrawn="1"/>
        </p:nvSpPr>
        <p:spPr>
          <a:xfrm>
            <a:off x="474096" y="6487603"/>
            <a:ext cx="4308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529100-33B3-A14D-8534-25BD471357C9}" type="slidenum">
              <a:rPr lang="en-US" sz="1000" b="0" i="0" smtClean="0">
                <a:solidFill>
                  <a:srgbClr val="221F1F"/>
                </a:solidFill>
                <a:latin typeface="Nunito" pitchFamily="2" charset="77"/>
              </a:rPr>
              <a:t>‹#›</a:t>
            </a:fld>
            <a:r>
              <a:rPr lang="en-US" sz="1000" b="0" i="0">
                <a:solidFill>
                  <a:srgbClr val="221F1F"/>
                </a:solidFill>
                <a:latin typeface="Nunito" pitchFamily="2" charset="77"/>
              </a:rPr>
              <a:t> |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63B2AFF-F4C8-F64E-84A7-7D7AD34A8729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54088" y="6473825"/>
            <a:ext cx="4333875" cy="2460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1000" b="0" i="0">
                <a:latin typeface="Nunito Light" pitchFamily="2" charset="77"/>
              </a:defRPr>
            </a:lvl1pPr>
          </a:lstStyle>
          <a:p>
            <a:pPr lvl="0"/>
            <a:r>
              <a:rPr lang="en-US"/>
              <a:t>Presentation Name </a:t>
            </a:r>
          </a:p>
        </p:txBody>
      </p:sp>
      <p:sp>
        <p:nvSpPr>
          <p:cNvPr id="9" name="Text Placeholder 19">
            <a:extLst>
              <a:ext uri="{FF2B5EF4-FFF2-40B4-BE49-F238E27FC236}">
                <a16:creationId xmlns:a16="http://schemas.microsoft.com/office/drawing/2014/main" id="{83CD2D48-D8D2-8341-A05F-05D85603BAA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15437" y="1722008"/>
            <a:ext cx="5324252" cy="29964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800" b="1" i="0">
                <a:solidFill>
                  <a:srgbClr val="EA0029"/>
                </a:solidFill>
                <a:latin typeface="Poppins" pitchFamily="2" charset="77"/>
                <a:cs typeface="Poppins" pitchFamily="2" charset="77"/>
              </a:defRPr>
            </a:lvl1pPr>
            <a:lvl2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2pPr>
          </a:lstStyle>
          <a:p>
            <a:r>
              <a:rPr lang="en-US"/>
              <a:t>Subtitle One</a:t>
            </a:r>
          </a:p>
        </p:txBody>
      </p:sp>
      <p:sp>
        <p:nvSpPr>
          <p:cNvPr id="10" name="Text Placeholder 19">
            <a:extLst>
              <a:ext uri="{FF2B5EF4-FFF2-40B4-BE49-F238E27FC236}">
                <a16:creationId xmlns:a16="http://schemas.microsoft.com/office/drawing/2014/main" id="{D4B82B2C-700B-B440-9881-26B39C427D2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15437" y="3771525"/>
            <a:ext cx="5324252" cy="29964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800" b="1" i="0">
                <a:solidFill>
                  <a:srgbClr val="EA0029"/>
                </a:solidFill>
                <a:latin typeface="Poppins" pitchFamily="2" charset="77"/>
                <a:cs typeface="Poppins" pitchFamily="2" charset="77"/>
              </a:defRPr>
            </a:lvl1pPr>
            <a:lvl2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2pPr>
          </a:lstStyle>
          <a:p>
            <a:r>
              <a:rPr lang="en-US"/>
              <a:t>Subtitle Two</a:t>
            </a:r>
          </a:p>
        </p:txBody>
      </p: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8704C630-C5B3-8647-9FA3-B1575313F4C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96001" y="4301936"/>
            <a:ext cx="5343688" cy="1303233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buClr>
                <a:srgbClr val="FF0000"/>
              </a:buClr>
              <a:buSzPct val="150000"/>
              <a:buFont typeface="Arial" panose="020B0604020202020204" pitchFamily="34" charset="0"/>
              <a:buChar char="•"/>
              <a:defRPr sz="1800" b="0" i="0">
                <a:solidFill>
                  <a:schemeClr val="tx1"/>
                </a:solidFill>
                <a:latin typeface="Nunito" pitchFamily="2" charset="77"/>
                <a:cs typeface="Poppins" pitchFamily="2" charset="77"/>
              </a:defRPr>
            </a:lvl1pPr>
            <a:lvl2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2pPr>
          </a:lstStyle>
          <a:p>
            <a:r>
              <a:rPr lang="en-US"/>
              <a:t>Point One</a:t>
            </a:r>
          </a:p>
          <a:p>
            <a:r>
              <a:rPr lang="en-US"/>
              <a:t>Point Two</a:t>
            </a:r>
          </a:p>
          <a:p>
            <a:r>
              <a:rPr lang="en-US"/>
              <a:t>Point Three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971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Points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CA94E383-665F-DE4D-9DA1-7E0530F9EE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680821" y="2506972"/>
            <a:ext cx="4914677" cy="3393537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buClr>
                <a:srgbClr val="EA0029"/>
              </a:buClr>
              <a:buSzPct val="150000"/>
              <a:buFont typeface="Arial" panose="020B0604020202020204" pitchFamily="34" charset="0"/>
              <a:buChar char="•"/>
              <a:defRPr sz="1800" b="0" i="0">
                <a:solidFill>
                  <a:schemeClr val="tx1"/>
                </a:solidFill>
                <a:latin typeface="Nunito" pitchFamily="2" charset="77"/>
                <a:cs typeface="Poppins" pitchFamily="2" charset="77"/>
              </a:defRPr>
            </a:lvl1pPr>
            <a:lvl2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2pPr>
          </a:lstStyle>
          <a:p>
            <a:r>
              <a:rPr lang="en-US"/>
              <a:t>Point One</a:t>
            </a:r>
          </a:p>
          <a:p>
            <a:r>
              <a:rPr lang="en-US"/>
              <a:t>Point Two</a:t>
            </a:r>
          </a:p>
          <a:p>
            <a:r>
              <a:rPr lang="en-US"/>
              <a:t>Point Three</a:t>
            </a:r>
          </a:p>
          <a:p>
            <a:r>
              <a:rPr lang="en-US"/>
              <a:t>Point Four</a:t>
            </a:r>
          </a:p>
        </p:txBody>
      </p:sp>
      <p:sp>
        <p:nvSpPr>
          <p:cNvPr id="16" name="Picture Placeholder 42">
            <a:extLst>
              <a:ext uri="{FF2B5EF4-FFF2-40B4-BE49-F238E27FC236}">
                <a16:creationId xmlns:a16="http://schemas.microsoft.com/office/drawing/2014/main" id="{1B2D02DA-A124-E149-AA36-1EAE876D872C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574165" y="1353496"/>
            <a:ext cx="4224079" cy="454701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" b="0" i="0">
                <a:latin typeface="Nunito" pitchFamily="2" charset="77"/>
              </a:defRPr>
            </a:lvl1pPr>
          </a:lstStyle>
          <a:p>
            <a:endParaRPr lang="en-US"/>
          </a:p>
          <a:p>
            <a:r>
              <a:rPr lang="en-US"/>
              <a:t>Insert or Drag and Drop Image Here</a:t>
            </a:r>
          </a:p>
          <a:p>
            <a:endParaRPr lang="en-US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526F6137-B09D-7742-A38F-35C76166FE3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80821" y="1684805"/>
            <a:ext cx="4914677" cy="6872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3200" b="1" i="0"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/>
              <a:t>Insert Heading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4EF5488-960B-E049-B326-EFD5543BBE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78717" y="296944"/>
            <a:ext cx="2306868" cy="914400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D7A92DE7-D6C7-5F4F-B035-62E2A650906C}"/>
              </a:ext>
            </a:extLst>
          </p:cNvPr>
          <p:cNvSpPr/>
          <p:nvPr userDrawn="1"/>
        </p:nvSpPr>
        <p:spPr>
          <a:xfrm flipV="1">
            <a:off x="0" y="6264129"/>
            <a:ext cx="12192000" cy="45719"/>
          </a:xfrm>
          <a:prstGeom prst="rect">
            <a:avLst/>
          </a:prstGeom>
          <a:solidFill>
            <a:srgbClr val="EA00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34A23A9-337C-6640-A5FE-BC1C6B5D4212}"/>
              </a:ext>
            </a:extLst>
          </p:cNvPr>
          <p:cNvSpPr txBox="1"/>
          <p:nvPr userDrawn="1"/>
        </p:nvSpPr>
        <p:spPr>
          <a:xfrm>
            <a:off x="8138160" y="6474019"/>
            <a:ext cx="36290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>
                <a:solidFill>
                  <a:srgbClr val="4E4E4E"/>
                </a:solidFill>
                <a:latin typeface="Nunito" pitchFamily="2" charset="77"/>
                <a:ea typeface="Cambria" panose="02040503050406030204" pitchFamily="18" charset="0"/>
              </a:rPr>
              <a:t>©</a:t>
            </a:r>
            <a:r>
              <a:rPr lang="en-US" sz="1000">
                <a:solidFill>
                  <a:srgbClr val="4E4E4E"/>
                </a:solidFill>
                <a:latin typeface="Nunito" pitchFamily="2" charset="77"/>
              </a:rPr>
              <a:t>2019  The Associated General Contractors of America, Inc.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B871E5F-C400-024A-BD93-263390F56DC6}"/>
              </a:ext>
            </a:extLst>
          </p:cNvPr>
          <p:cNvSpPr txBox="1"/>
          <p:nvPr userDrawn="1"/>
        </p:nvSpPr>
        <p:spPr>
          <a:xfrm>
            <a:off x="474096" y="6487603"/>
            <a:ext cx="4308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529100-33B3-A14D-8534-25BD471357C9}" type="slidenum">
              <a:rPr lang="en-US" sz="1000" b="0" i="0" smtClean="0">
                <a:solidFill>
                  <a:srgbClr val="221F1F"/>
                </a:solidFill>
                <a:latin typeface="Nunito" pitchFamily="2" charset="77"/>
              </a:rPr>
              <a:t>‹#›</a:t>
            </a:fld>
            <a:r>
              <a:rPr lang="en-US" sz="1000" b="0" i="0">
                <a:solidFill>
                  <a:srgbClr val="221F1F"/>
                </a:solidFill>
                <a:latin typeface="Nunito" pitchFamily="2" charset="77"/>
              </a:rPr>
              <a:t> |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BBB2C7-1649-714B-9036-6F3313F76B6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04875" y="6488113"/>
            <a:ext cx="4622800" cy="2460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1000">
                <a:latin typeface="Nunito" pitchFamily="2" charset="77"/>
              </a:defRPr>
            </a:lvl1pPr>
          </a:lstStyle>
          <a:p>
            <a:pPr lvl="0"/>
            <a:r>
              <a:rPr lang="en-US"/>
              <a:t>Presentation Name</a:t>
            </a:r>
          </a:p>
        </p:txBody>
      </p:sp>
    </p:spTree>
    <p:extLst>
      <p:ext uri="{BB962C8B-B14F-4D97-AF65-F5344CB8AC3E}">
        <p14:creationId xmlns:p14="http://schemas.microsoft.com/office/powerpoint/2010/main" val="2045247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381AE997-1FAA-5E45-AE1A-EB87337B1F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78717" y="296944"/>
            <a:ext cx="2306868" cy="914400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F64974F6-3D7D-A949-A938-9BFAD919E764}"/>
              </a:ext>
            </a:extLst>
          </p:cNvPr>
          <p:cNvSpPr/>
          <p:nvPr userDrawn="1"/>
        </p:nvSpPr>
        <p:spPr>
          <a:xfrm flipV="1">
            <a:off x="0" y="6264129"/>
            <a:ext cx="12192000" cy="45719"/>
          </a:xfrm>
          <a:prstGeom prst="rect">
            <a:avLst/>
          </a:prstGeom>
          <a:solidFill>
            <a:srgbClr val="EA00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DCA65DE-0F0F-1444-95AB-4B826B2B1C63}"/>
              </a:ext>
            </a:extLst>
          </p:cNvPr>
          <p:cNvSpPr txBox="1"/>
          <p:nvPr userDrawn="1"/>
        </p:nvSpPr>
        <p:spPr>
          <a:xfrm>
            <a:off x="8138160" y="6474019"/>
            <a:ext cx="36290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>
                <a:solidFill>
                  <a:srgbClr val="4E4E4E"/>
                </a:solidFill>
                <a:latin typeface="Nunito" pitchFamily="2" charset="77"/>
                <a:ea typeface="Cambria" panose="02040503050406030204" pitchFamily="18" charset="0"/>
              </a:rPr>
              <a:t>©</a:t>
            </a:r>
            <a:r>
              <a:rPr lang="en-US" sz="1000">
                <a:solidFill>
                  <a:srgbClr val="4E4E4E"/>
                </a:solidFill>
                <a:latin typeface="Nunito" pitchFamily="2" charset="77"/>
              </a:rPr>
              <a:t>2019  The Associated General Contractors of America, Inc.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20A7CEA-8ECB-1042-ABB0-F430B0033B5B}"/>
              </a:ext>
            </a:extLst>
          </p:cNvPr>
          <p:cNvSpPr txBox="1"/>
          <p:nvPr userDrawn="1"/>
        </p:nvSpPr>
        <p:spPr>
          <a:xfrm>
            <a:off x="474096" y="6487603"/>
            <a:ext cx="4308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529100-33B3-A14D-8534-25BD471357C9}" type="slidenum">
              <a:rPr lang="en-US" sz="1000" b="0" i="0" smtClean="0">
                <a:solidFill>
                  <a:srgbClr val="221F1F"/>
                </a:solidFill>
                <a:latin typeface="Nunito" pitchFamily="2" charset="77"/>
              </a:rPr>
              <a:t>‹#›</a:t>
            </a:fld>
            <a:r>
              <a:rPr lang="en-US" sz="1000" b="0" i="0">
                <a:solidFill>
                  <a:srgbClr val="221F1F"/>
                </a:solidFill>
                <a:latin typeface="Nunito" pitchFamily="2" charset="77"/>
              </a:rPr>
              <a:t> |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63B2AFF-F4C8-F64E-84A7-7D7AD34A8729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54088" y="6473825"/>
            <a:ext cx="4333875" cy="2460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1000" b="0" i="0">
                <a:latin typeface="Nunito" pitchFamily="2" charset="77"/>
              </a:defRPr>
            </a:lvl1pPr>
          </a:lstStyle>
          <a:p>
            <a:pPr lvl="0"/>
            <a:r>
              <a:rPr lang="en-US"/>
              <a:t>Presentation Name </a:t>
            </a:r>
          </a:p>
        </p:txBody>
      </p:sp>
    </p:spTree>
    <p:extLst>
      <p:ext uri="{BB962C8B-B14F-4D97-AF65-F5344CB8AC3E}">
        <p14:creationId xmlns:p14="http://schemas.microsoft.com/office/powerpoint/2010/main" val="985186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7159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Poppins" pitchFamily="2" charset="77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Nunito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Nunito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Nunito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Nunito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Nunito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s://www.agc.org/tariff-resources-contractors" TargetMode="External"/><Relationship Id="rId7" Type="http://schemas.openxmlformats.org/officeDocument/2006/relationships/hyperlink" Target="https://www.consensusdocs.org/price-escalation-clause/" TargetMode="External"/><Relationship Id="rId2" Type="http://schemas.openxmlformats.org/officeDocument/2006/relationships/hyperlink" Target="https://marketplace.agc.org/Store/ItemDetail?iProductCode=4401&amp;OrderLineId=901649fd-c733-4103-93e0-a251778cd084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gc.org/agc-construction-impact-model" TargetMode="External"/><Relationship Id="rId5" Type="http://schemas.openxmlformats.org/officeDocument/2006/relationships/hyperlink" Target="https://www.agc.org/newsroom" TargetMode="External"/><Relationship Id="rId4" Type="http://schemas.openxmlformats.org/officeDocument/2006/relationships/hyperlink" Target="https://www.agc.org/learn/construction-data/state-fact-sheet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hyperlink" Target="http://www.bls.gov/jlt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ls.gov/ppi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gc.org/tariff-resources-contractors" TargetMode="External"/><Relationship Id="rId2" Type="http://schemas.openxmlformats.org/officeDocument/2006/relationships/hyperlink" Target="https://www.agc.org/tariff-resources-contractors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lrcconsulting.org/" TargetMode="External"/><Relationship Id="rId2" Type="http://schemas.openxmlformats.org/officeDocument/2006/relationships/hyperlink" Target="http://www.bls.gov/ce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as1.com/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7D08FC9-76A8-D54F-BCF8-2C9F6BA104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6471" y="4586536"/>
            <a:ext cx="5255942" cy="1296905"/>
          </a:xfrm>
        </p:spPr>
        <p:txBody>
          <a:bodyPr/>
          <a:lstStyle/>
          <a:p>
            <a:r>
              <a:rPr lang="en-US" sz="2400" dirty="0">
                <a:latin typeface="+mn-lt"/>
              </a:rPr>
              <a:t>Ken Simonson</a:t>
            </a:r>
          </a:p>
          <a:p>
            <a:r>
              <a:rPr lang="en-US" sz="2400" dirty="0">
                <a:latin typeface="+mn-lt"/>
              </a:rPr>
              <a:t>Chief Economist, AGC of America </a:t>
            </a:r>
          </a:p>
          <a:p>
            <a:r>
              <a:rPr lang="en-US" sz="2400" dirty="0">
                <a:latin typeface="+mn-lt"/>
              </a:rPr>
              <a:t>ken.simonson@agc.org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464C09-28DB-654A-9CBE-A18E47989EE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6471" y="2474844"/>
            <a:ext cx="10578707" cy="1866498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US Construction Outlook:</a:t>
            </a:r>
          </a:p>
          <a:p>
            <a:r>
              <a:rPr lang="en-US" sz="3600" dirty="0">
                <a:latin typeface="+mn-lt"/>
              </a:rPr>
              <a:t>What’s in the Mix for the Rest of ’26 (and Beyond)?</a:t>
            </a:r>
          </a:p>
          <a:p>
            <a:endParaRPr lang="en-US" sz="3600" dirty="0">
              <a:latin typeface="+mn-lt"/>
            </a:endParaRPr>
          </a:p>
          <a:p>
            <a:endParaRPr lang="en-US" sz="3000" dirty="0"/>
          </a:p>
          <a:p>
            <a:endParaRPr lang="en-US" sz="30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06FA9E0-9533-4C15-B92A-20FD44B35F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9634" y="1679713"/>
            <a:ext cx="9677179" cy="427382"/>
          </a:xfrm>
        </p:spPr>
        <p:txBody>
          <a:bodyPr lIns="91440" tIns="45720" rIns="91440" bIns="45720" anchor="t">
            <a:normAutofit/>
          </a:bodyPr>
          <a:lstStyle/>
          <a:p>
            <a:r>
              <a:rPr lang="en-US" sz="2000" dirty="0">
                <a:latin typeface="+mn-lt"/>
                <a:cs typeface="Poppins"/>
              </a:rPr>
              <a:t>June 2026</a:t>
            </a:r>
            <a:r>
              <a:rPr lang="en-US" dirty="0">
                <a:latin typeface="Poppins"/>
                <a:cs typeface="Poppins"/>
              </a:rPr>
              <a:t>				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5D3CB2-4C68-DC40-9111-1471F2D081D1}"/>
              </a:ext>
            </a:extLst>
          </p:cNvPr>
          <p:cNvSpPr txBox="1"/>
          <p:nvPr/>
        </p:nvSpPr>
        <p:spPr>
          <a:xfrm>
            <a:off x="8182948" y="6433900"/>
            <a:ext cx="3788584" cy="238527"/>
          </a:xfrm>
          <a:prstGeom prst="rect">
            <a:avLst/>
          </a:prstGeom>
          <a:solidFill>
            <a:srgbClr val="EB0029"/>
          </a:solidFill>
        </p:spPr>
        <p:txBody>
          <a:bodyPr wrap="square" rtlCol="0">
            <a:spAutoFit/>
          </a:bodyPr>
          <a:lstStyle/>
          <a:p>
            <a:r>
              <a:rPr lang="en-US" sz="950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©2026 The Associated General Contractors of America, Inc. </a:t>
            </a:r>
          </a:p>
        </p:txBody>
      </p:sp>
    </p:spTree>
    <p:extLst>
      <p:ext uri="{BB962C8B-B14F-4D97-AF65-F5344CB8AC3E}">
        <p14:creationId xmlns:p14="http://schemas.microsoft.com/office/powerpoint/2010/main" val="40749585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0BF18A-1874-FFF3-7D67-EB77ABD65A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7C96A1-D61E-7487-CB60-BE6670FA52D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41872" y="6481361"/>
            <a:ext cx="7807419" cy="238527"/>
          </a:xfrm>
        </p:spPr>
        <p:txBody>
          <a:bodyPr/>
          <a:lstStyle/>
          <a:p>
            <a:r>
              <a:rPr lang="en-US" sz="1200" dirty="0">
                <a:latin typeface="+mj-lt"/>
              </a:rPr>
              <a:t>Source: Harvard Joint Center for Housing Studies from Census Bureau, 2024 American Community Survey 1-Year </a:t>
            </a:r>
            <a:r>
              <a:rPr lang="en-US" sz="1200" dirty="0" err="1">
                <a:latin typeface="+mj-lt"/>
              </a:rPr>
              <a:t>Ests</a:t>
            </a:r>
            <a:r>
              <a:rPr lang="en-US" sz="1200" dirty="0">
                <a:latin typeface="+mj-lt"/>
              </a:rPr>
              <a:t>.</a:t>
            </a:r>
          </a:p>
          <a:p>
            <a:endParaRPr lang="en-US" sz="1200" dirty="0">
              <a:latin typeface="+mj-lt"/>
            </a:endParaRPr>
          </a:p>
        </p:txBody>
      </p:sp>
      <p:sp>
        <p:nvSpPr>
          <p:cNvPr id="136" name="Title 134">
            <a:extLst>
              <a:ext uri="{FF2B5EF4-FFF2-40B4-BE49-F238E27FC236}">
                <a16:creationId xmlns:a16="http://schemas.microsoft.com/office/drawing/2014/main" id="{15F58DE5-D803-5EF1-435D-1C86BC5CE45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4147" y="320733"/>
            <a:ext cx="9196476" cy="1065454"/>
          </a:xfrm>
          <a:noFill/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Construction trades rely heavily on immigrants (35% vs. 18% for all workers); impact varies greatly by state (1-53%); WA: 29%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07D105D4-F743-53F1-9068-A8CAED84F0EC}"/>
              </a:ext>
            </a:extLst>
          </p:cNvPr>
          <p:cNvSpPr txBox="1"/>
          <p:nvPr/>
        </p:nvSpPr>
        <p:spPr>
          <a:xfrm>
            <a:off x="8119541" y="6473826"/>
            <a:ext cx="3897146" cy="23852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charset="0"/>
                <a:ea typeface="Times New Roman" charset="0"/>
                <a:cs typeface="Times New Roman" charset="0"/>
              </a:rPr>
              <a:t>©2026 The Associated General Contractors of America, Inc. </a:t>
            </a:r>
          </a:p>
        </p:txBody>
      </p:sp>
      <p:sp>
        <p:nvSpPr>
          <p:cNvPr id="9" name="Title 134">
            <a:extLst>
              <a:ext uri="{FF2B5EF4-FFF2-40B4-BE49-F238E27FC236}">
                <a16:creationId xmlns:a16="http://schemas.microsoft.com/office/drawing/2014/main" id="{88ECB797-1A7B-ADD5-16FB-6D2C4DB238F3}"/>
              </a:ext>
            </a:extLst>
          </p:cNvPr>
          <p:cNvSpPr txBox="1">
            <a:spLocks/>
          </p:cNvSpPr>
          <p:nvPr/>
        </p:nvSpPr>
        <p:spPr>
          <a:xfrm>
            <a:off x="414147" y="1136574"/>
            <a:ext cx="7029249" cy="499226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400" b="1" i="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0" i="1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Share of construction trade workers who are foreign born by state, 2024</a:t>
            </a:r>
            <a:endParaRPr lang="en-US" sz="1800" b="0" i="1" u="sng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6A9D7A-B2AA-1106-ED37-8B673354E7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990" y="1577678"/>
            <a:ext cx="8059486" cy="4654069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B85BE9B-701B-8419-BD73-5037BE6230F2}"/>
              </a:ext>
            </a:extLst>
          </p:cNvPr>
          <p:cNvGraphicFramePr>
            <a:graphicFrameLocks noGrp="1"/>
          </p:cNvGraphicFramePr>
          <p:nvPr/>
        </p:nvGraphicFramePr>
        <p:xfrm>
          <a:off x="9610623" y="1415061"/>
          <a:ext cx="1629821" cy="2061357"/>
        </p:xfrm>
        <a:graphic>
          <a:graphicData uri="http://schemas.openxmlformats.org/drawingml/2006/table">
            <a:tbl>
              <a:tblPr>
                <a:effectLst/>
                <a:tableStyleId>{2D5ABB26-0587-4C30-8999-92F81FD0307C}</a:tableStyleId>
              </a:tblPr>
              <a:tblGrid>
                <a:gridCol w="778991">
                  <a:extLst>
                    <a:ext uri="{9D8B030D-6E8A-4147-A177-3AD203B41FA5}">
                      <a16:colId xmlns:a16="http://schemas.microsoft.com/office/drawing/2014/main" val="2950003120"/>
                    </a:ext>
                  </a:extLst>
                </a:gridCol>
                <a:gridCol w="850830">
                  <a:extLst>
                    <a:ext uri="{9D8B030D-6E8A-4147-A177-3AD203B41FA5}">
                      <a16:colId xmlns:a16="http://schemas.microsoft.com/office/drawing/2014/main" val="986437356"/>
                    </a:ext>
                  </a:extLst>
                </a:gridCol>
              </a:tblGrid>
              <a:tr h="426679">
                <a:tc gridSpan="2">
                  <a:txBody>
                    <a:bodyPr/>
                    <a:lstStyle/>
                    <a:p>
                      <a:pPr marL="0" marR="0" lvl="0" indent="0" algn="ctr" defTabSz="5486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u="sng" dirty="0"/>
                        <a:t>Top 6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r" defTabSz="5486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/>
                    </a:p>
                  </a:txBody>
                  <a:tcPr marL="11430" marR="11430" marT="1143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85170403"/>
                  </a:ext>
                </a:extLst>
              </a:tr>
              <a:tr h="341714">
                <a:tc>
                  <a:txBody>
                    <a:bodyPr/>
                    <a:lstStyle/>
                    <a:p>
                      <a:pPr algn="l"/>
                      <a:r>
                        <a:rPr lang="en-US" sz="1500" dirty="0"/>
                        <a:t>TX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500" dirty="0"/>
                        <a:t>53%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91493017"/>
                  </a:ext>
                </a:extLst>
              </a:tr>
              <a:tr h="323241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CA, FL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52%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34271889"/>
                  </a:ext>
                </a:extLst>
              </a:tr>
              <a:tr h="323241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MD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5486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51%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99576315"/>
                  </a:ext>
                </a:extLst>
              </a:tr>
              <a:tr h="323241">
                <a:tc>
                  <a:txBody>
                    <a:bodyPr/>
                    <a:lstStyle/>
                    <a:p>
                      <a:pPr algn="l"/>
                      <a:r>
                        <a:rPr lang="en-US" sz="1500" dirty="0"/>
                        <a:t>NV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500" dirty="0"/>
                        <a:t>50%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87236603"/>
                  </a:ext>
                </a:extLst>
              </a:tr>
              <a:tr h="323241">
                <a:tc>
                  <a:txBody>
                    <a:bodyPr/>
                    <a:lstStyle/>
                    <a:p>
                      <a:pPr algn="l"/>
                      <a:r>
                        <a:rPr lang="en-US" sz="1500" b="0" dirty="0">
                          <a:latin typeface="+mn-lt"/>
                        </a:rPr>
                        <a:t>NJ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5486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0" dirty="0">
                          <a:latin typeface="+mn-lt"/>
                        </a:rPr>
                        <a:t>49%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24315936"/>
                  </a:ext>
                </a:extLst>
              </a:tr>
            </a:tbl>
          </a:graphicData>
        </a:graphic>
      </p:graphicFrame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DF1FE809-723D-1D13-430C-8A35C4A27FC1}"/>
              </a:ext>
            </a:extLst>
          </p:cNvPr>
          <p:cNvGraphicFramePr>
            <a:graphicFrameLocks noGrp="1"/>
          </p:cNvGraphicFramePr>
          <p:nvPr/>
        </p:nvGraphicFramePr>
        <p:xfrm>
          <a:off x="9536510" y="3684398"/>
          <a:ext cx="2303154" cy="1996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1577">
                  <a:extLst>
                    <a:ext uri="{9D8B030D-6E8A-4147-A177-3AD203B41FA5}">
                      <a16:colId xmlns:a16="http://schemas.microsoft.com/office/drawing/2014/main" val="994158276"/>
                    </a:ext>
                  </a:extLst>
                </a:gridCol>
                <a:gridCol w="1151577">
                  <a:extLst>
                    <a:ext uri="{9D8B030D-6E8A-4147-A177-3AD203B41FA5}">
                      <a16:colId xmlns:a16="http://schemas.microsoft.com/office/drawing/2014/main" val="3086144700"/>
                    </a:ext>
                  </a:extLst>
                </a:gridCol>
              </a:tblGrid>
              <a:tr h="341722">
                <a:tc gridSpan="2">
                  <a:txBody>
                    <a:bodyPr/>
                    <a:lstStyle/>
                    <a:p>
                      <a:pPr algn="l"/>
                      <a:r>
                        <a:rPr lang="en-US" sz="2000" u="none" dirty="0">
                          <a:solidFill>
                            <a:schemeClr val="tx1"/>
                          </a:solidFill>
                        </a:rPr>
                        <a:t>      </a:t>
                      </a:r>
                      <a:r>
                        <a:rPr lang="en-US" sz="2000" u="sng" dirty="0">
                          <a:solidFill>
                            <a:schemeClr val="tx1"/>
                          </a:solidFill>
                        </a:rPr>
                        <a:t>Bottom 6</a:t>
                      </a: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9269272"/>
                  </a:ext>
                </a:extLst>
              </a:tr>
              <a:tr h="308051">
                <a:tc>
                  <a:txBody>
                    <a:bodyPr/>
                    <a:lstStyle/>
                    <a:p>
                      <a:r>
                        <a:rPr lang="en-US" sz="1500" dirty="0"/>
                        <a:t>VT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    1%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0462860"/>
                  </a:ext>
                </a:extLst>
              </a:tr>
              <a:tr h="305511">
                <a:tc>
                  <a:txBody>
                    <a:bodyPr/>
                    <a:lstStyle/>
                    <a:p>
                      <a:r>
                        <a:rPr lang="en-US" sz="1500" dirty="0"/>
                        <a:t>AK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    2%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7805534"/>
                  </a:ext>
                </a:extLst>
              </a:tr>
              <a:tr h="309321">
                <a:tc>
                  <a:txBody>
                    <a:bodyPr/>
                    <a:lstStyle/>
                    <a:p>
                      <a:r>
                        <a:rPr lang="en-US" sz="1500" dirty="0"/>
                        <a:t>WV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    3%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3814627"/>
                  </a:ext>
                </a:extLst>
              </a:tr>
              <a:tr h="313131">
                <a:tc>
                  <a:txBody>
                    <a:bodyPr/>
                    <a:lstStyle/>
                    <a:p>
                      <a:r>
                        <a:rPr lang="en-US" sz="1500" dirty="0"/>
                        <a:t>NH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    4%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9826683"/>
                  </a:ext>
                </a:extLst>
              </a:tr>
              <a:tr h="310591">
                <a:tc>
                  <a:txBody>
                    <a:bodyPr/>
                    <a:lstStyle/>
                    <a:p>
                      <a:r>
                        <a:rPr lang="en-US" sz="1500" dirty="0"/>
                        <a:t>MT, ND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    5%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22271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54249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14557B9-703B-76F0-12E4-6F8B017504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Fuel prices hit construction directly and via surcharges</a:t>
            </a:r>
            <a:endParaRPr lang="en-US" dirty="0"/>
          </a:p>
          <a:p>
            <a:r>
              <a:rPr lang="en-US" dirty="0">
                <a:latin typeface="Arial"/>
                <a:cs typeface="Arial"/>
              </a:rPr>
              <a:t>Natural gas price affects cost of construction plastics</a:t>
            </a:r>
            <a:endParaRPr lang="en-US" dirty="0"/>
          </a:p>
          <a:p>
            <a:r>
              <a:rPr lang="en-US" dirty="0">
                <a:latin typeface="Arial"/>
                <a:cs typeface="Arial"/>
              </a:rPr>
              <a:t>Energy cost affects cost of all materials &amp; equipment</a:t>
            </a:r>
          </a:p>
          <a:p>
            <a:r>
              <a:rPr lang="en-US" dirty="0">
                <a:latin typeface="Arial"/>
                <a:cs typeface="Arial"/>
              </a:rPr>
              <a:t>Alumina shutdown will drive aluminum prices, supply chain</a:t>
            </a:r>
          </a:p>
          <a:p>
            <a:r>
              <a:rPr lang="en-US" dirty="0">
                <a:latin typeface="Arial"/>
                <a:cs typeface="Arial"/>
              </a:rPr>
              <a:t>Other imports may face longer delivery times, higher fuel costs</a:t>
            </a:r>
          </a:p>
          <a:p>
            <a:r>
              <a:rPr lang="en-US" dirty="0">
                <a:latin typeface="Arial"/>
                <a:cs typeface="Arial"/>
              </a:rPr>
              <a:t>Owners may delay projects based on input costs, availability</a:t>
            </a:r>
          </a:p>
          <a:p>
            <a:r>
              <a:rPr lang="en-US" dirty="0">
                <a:latin typeface="Arial"/>
                <a:cs typeface="Arial"/>
              </a:rPr>
              <a:t>Reduced travel, other spending may hit hotel, retail construction</a:t>
            </a:r>
          </a:p>
          <a:p>
            <a:r>
              <a:rPr lang="en-US" dirty="0">
                <a:latin typeface="Arial"/>
                <a:cs typeface="Arial"/>
              </a:rPr>
              <a:t>Less investment by Middle East public and private investors</a:t>
            </a:r>
            <a:endParaRPr lang="en-US" dirty="0"/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869C2B-163E-3D68-3230-5BBF6BE70B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sz="2400">
                <a:latin typeface="Calibri body"/>
              </a:rPr>
              <a:t>Middle East war adds to uncertainty</a:t>
            </a:r>
            <a:endParaRPr lang="en-US" sz="2400" dirty="0">
              <a:latin typeface="Calibri body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FBC05E-EB78-C7EC-5945-046B0B70EEC5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2003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F41D68-DF06-FEBB-CB7D-B110A73F17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7918D3F-CC07-D75F-045E-C03AE467637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0927" y="1207698"/>
            <a:ext cx="10967095" cy="4237513"/>
          </a:xfrm>
        </p:spPr>
        <p:txBody>
          <a:bodyPr lIns="91440" tIns="45720" rIns="91440" bIns="45720" anchor="t">
            <a:noAutofit/>
          </a:bodyPr>
          <a:lstStyle/>
          <a:p>
            <a:r>
              <a:rPr lang="en-US" sz="2000" dirty="0">
                <a:latin typeface="Calibri  "/>
                <a:cs typeface="Poppins"/>
              </a:rPr>
              <a:t>Higher tariffs will raise costs, invite retaliation, may disrupt supply chains</a:t>
            </a:r>
          </a:p>
          <a:p>
            <a:r>
              <a:rPr lang="en-US" sz="2000" dirty="0">
                <a:latin typeface="Calibri  "/>
                <a:cs typeface="Poppins"/>
              </a:rPr>
              <a:t>Harsh immigration/deportation actions will worsen construction labor shortages</a:t>
            </a:r>
          </a:p>
          <a:p>
            <a:r>
              <a:rPr lang="en-US" sz="2000" dirty="0">
                <a:latin typeface="Calibri  "/>
                <a:cs typeface="Poppins"/>
              </a:rPr>
              <a:t>Expectation of larger deficits pushed interest rates higher</a:t>
            </a:r>
          </a:p>
          <a:p>
            <a:r>
              <a:rPr lang="en-US" sz="2000" dirty="0">
                <a:latin typeface="Calibri  "/>
                <a:cs typeface="Poppins"/>
              </a:rPr>
              <a:t>However, lessened federal regulatory hurdles may help projects start sooner</a:t>
            </a:r>
          </a:p>
          <a:p>
            <a:r>
              <a:rPr lang="en-US" sz="2000" dirty="0">
                <a:latin typeface="Calibri  "/>
                <a:cs typeface="Poppins"/>
              </a:rPr>
              <a:t>OBBBA adds certainty about corporate taxes; may lead to speedup of some investments</a:t>
            </a:r>
            <a:endParaRPr lang="en-US" sz="2400" dirty="0">
              <a:latin typeface="Calibri  "/>
              <a:cs typeface="Poppins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C4D2AF-1655-2B9D-C934-C6D8222828E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0928" y="345990"/>
            <a:ext cx="8827744" cy="456267"/>
          </a:xfrm>
        </p:spPr>
        <p:txBody>
          <a:bodyPr>
            <a:noAutofit/>
          </a:bodyPr>
          <a:lstStyle/>
          <a:p>
            <a:r>
              <a:rPr lang="en-US" sz="2400" dirty="0">
                <a:latin typeface="+mn-lt"/>
              </a:rPr>
              <a:t>Likely policy impacts on construction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77A51C-DF2C-A4F0-531E-2E21B3B30E1B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sz="1200">
                <a:latin typeface="+mn-lt"/>
              </a:rPr>
              <a:t>Source: Author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249D4F-BFED-8DD9-4542-568DD0DDED66}"/>
              </a:ext>
            </a:extLst>
          </p:cNvPr>
          <p:cNvSpPr txBox="1"/>
          <p:nvPr/>
        </p:nvSpPr>
        <p:spPr>
          <a:xfrm>
            <a:off x="8172451" y="6473826"/>
            <a:ext cx="3844236" cy="23852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950" dirty="0">
                <a:latin typeface="Times New Roman" charset="0"/>
                <a:ea typeface="Times New Roman" charset="0"/>
                <a:cs typeface="Times New Roman" charset="0"/>
              </a:rPr>
              <a:t>©2026 The Associated General Contractors of America, Inc. </a:t>
            </a:r>
          </a:p>
        </p:txBody>
      </p:sp>
    </p:spTree>
    <p:extLst>
      <p:ext uri="{BB962C8B-B14F-4D97-AF65-F5344CB8AC3E}">
        <p14:creationId xmlns:p14="http://schemas.microsoft.com/office/powerpoint/2010/main" val="8551235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824E9ED-2084-4935-BD1B-B69860302C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0927" y="1207698"/>
            <a:ext cx="10967095" cy="4237513"/>
          </a:xfrm>
        </p:spPr>
        <p:txBody>
          <a:bodyPr lIns="91440" tIns="45720" rIns="91440" bIns="45720" anchor="t">
            <a:noAutofit/>
          </a:bodyPr>
          <a:lstStyle/>
          <a:p>
            <a:r>
              <a:rPr lang="en-US" sz="2000" dirty="0">
                <a:latin typeface="Calibri  "/>
                <a:cs typeface="Poppins"/>
              </a:rPr>
              <a:t>Economic growth is unbalanced and vulnerable to war shock; inflation risk is high, recession less so</a:t>
            </a:r>
          </a:p>
          <a:p>
            <a:r>
              <a:rPr lang="en-US" sz="2000" dirty="0">
                <a:latin typeface="Calibri  "/>
                <a:cs typeface="Poppins"/>
              </a:rPr>
              <a:t>Single-family: gradual pickup if mortgage rates don’t spike; multifamily close to bottoming out</a:t>
            </a:r>
            <a:endParaRPr lang="en-US" sz="2000" dirty="0">
              <a:latin typeface="Calibri  "/>
            </a:endParaRPr>
          </a:p>
          <a:p>
            <a:r>
              <a:rPr lang="en-US" sz="2000" dirty="0">
                <a:latin typeface="Calibri  "/>
                <a:cs typeface="Poppins"/>
              </a:rPr>
              <a:t>Warehouse, office: declines likely throughout 2026 given high costs, weak demand</a:t>
            </a:r>
          </a:p>
          <a:p>
            <a:r>
              <a:rPr lang="en-US" sz="2000" dirty="0">
                <a:latin typeface="Calibri  "/>
                <a:cs typeface="Poppins"/>
              </a:rPr>
              <a:t>Best bets for growth: data centers, power, airports, specialty health care</a:t>
            </a:r>
          </a:p>
          <a:p>
            <a:r>
              <a:rPr lang="en-US" sz="2000" dirty="0">
                <a:latin typeface="Calibri  "/>
                <a:cs typeface="Poppins"/>
              </a:rPr>
              <a:t>Mfg. construction: canceled &amp; deferred projects likely to outweigh new starts</a:t>
            </a:r>
          </a:p>
          <a:p>
            <a:r>
              <a:rPr lang="en-US" sz="2000" dirty="0">
                <a:latin typeface="Calibri  "/>
                <a:cs typeface="Poppins"/>
              </a:rPr>
              <a:t>Materials costs: up 3-5%, much more if Middle East war lasts</a:t>
            </a:r>
          </a:p>
          <a:p>
            <a:r>
              <a:rPr lang="en-US" sz="2000" dirty="0">
                <a:latin typeface="Calibri  "/>
                <a:cs typeface="Poppins"/>
              </a:rPr>
              <a:t>Supply chain: few problems so far except electrical gear; problems will grow if war continues</a:t>
            </a:r>
          </a:p>
          <a:p>
            <a:r>
              <a:rPr lang="en-US" sz="2000" dirty="0">
                <a:latin typeface="Calibri  "/>
                <a:cs typeface="Poppins"/>
              </a:rPr>
              <a:t>Labor costs: up 4-5%; ICE actions make availability a challenge</a:t>
            </a:r>
            <a:endParaRPr lang="en-US" sz="2400" dirty="0">
              <a:latin typeface="Calibri  "/>
              <a:cs typeface="Poppins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8445C2-2DB3-436A-B31C-E1AF03BC03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0928" y="345990"/>
            <a:ext cx="8827744" cy="456267"/>
          </a:xfrm>
        </p:spPr>
        <p:txBody>
          <a:bodyPr>
            <a:noAutofit/>
          </a:bodyPr>
          <a:lstStyle/>
          <a:p>
            <a:r>
              <a:rPr lang="en-US" sz="2400" dirty="0">
                <a:latin typeface="+mn-lt"/>
              </a:rPr>
              <a:t>Medium-term outlook: slow growth, risk of stalling, higher prices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9B77F1-B1F2-4652-8C18-F89BAA9C311F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sz="1200">
                <a:latin typeface="+mn-lt"/>
              </a:rPr>
              <a:t>Source: Author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EE5285-DC84-DB45-80C4-C80AA3FB38BD}"/>
              </a:ext>
            </a:extLst>
          </p:cNvPr>
          <p:cNvSpPr txBox="1"/>
          <p:nvPr/>
        </p:nvSpPr>
        <p:spPr>
          <a:xfrm>
            <a:off x="8172451" y="6473826"/>
            <a:ext cx="3844236" cy="23852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950" dirty="0">
                <a:latin typeface="Times New Roman" charset="0"/>
                <a:ea typeface="Times New Roman" charset="0"/>
                <a:cs typeface="Times New Roman" charset="0"/>
              </a:rPr>
              <a:t>©2026 The Associated General Contractors of America, Inc. </a:t>
            </a:r>
          </a:p>
        </p:txBody>
      </p:sp>
    </p:spTree>
    <p:extLst>
      <p:ext uri="{BB962C8B-B14F-4D97-AF65-F5344CB8AC3E}">
        <p14:creationId xmlns:p14="http://schemas.microsoft.com/office/powerpoint/2010/main" val="30730306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A384DA2-CE5A-4B00-874A-C0050F0A8D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3611" y="1647568"/>
            <a:ext cx="8220513" cy="4280703"/>
          </a:xfrm>
        </p:spPr>
        <p:txBody>
          <a:bodyPr lIns="91440" tIns="45720" rIns="91440" bIns="45720" anchor="t">
            <a:normAutofit/>
          </a:bodyPr>
          <a:lstStyle/>
          <a:p>
            <a:r>
              <a:rPr lang="en-US" sz="2000" i="1" dirty="0">
                <a:latin typeface="Arial Narrow" panose="020B0606020202030204" pitchFamily="34" charset="0"/>
              </a:rPr>
              <a:t>Data </a:t>
            </a:r>
            <a:r>
              <a:rPr lang="en-US" i="1" dirty="0">
                <a:latin typeface="Arial Narrow" panose="020B0606020202030204" pitchFamily="34" charset="0"/>
              </a:rPr>
              <a:t>DIGest</a:t>
            </a:r>
            <a:r>
              <a:rPr lang="en-US" sz="2000" dirty="0">
                <a:latin typeface="Arial Narrow" panose="020B0606020202030204" pitchFamily="34" charset="0"/>
              </a:rPr>
              <a:t>: weekly email summary of construction economic news (</a:t>
            </a:r>
            <a:r>
              <a:rPr lang="en-US" sz="2000" dirty="0">
                <a:latin typeface="Arial Narrow" panose="020B0606020202030204" pitchFamily="34" charset="0"/>
                <a:hlinkClick r:id="rId2"/>
              </a:rPr>
              <a:t>subscribe</a:t>
            </a:r>
            <a:r>
              <a:rPr lang="en-US" sz="2000" dirty="0">
                <a:latin typeface="Arial Narrow" panose="020B0606020202030204" pitchFamily="34" charset="0"/>
              </a:rPr>
              <a:t>) </a:t>
            </a:r>
          </a:p>
          <a:p>
            <a:r>
              <a:rPr lang="en-US" sz="2000" dirty="0">
                <a:latin typeface="Arial Narrow" panose="020B0606020202030204" pitchFamily="34" charset="0"/>
              </a:rPr>
              <a:t>AGC </a:t>
            </a:r>
            <a:r>
              <a:rPr lang="en-US" sz="2000" dirty="0">
                <a:latin typeface="Arial Narrow" panose="020B0606020202030204" pitchFamily="34" charset="0"/>
                <a:hlinkClick r:id="rId3"/>
              </a:rPr>
              <a:t>Tariff Resource Center</a:t>
            </a:r>
            <a:endParaRPr lang="en-US" sz="2000" dirty="0">
              <a:latin typeface="Arial Narrow" panose="020B0606020202030204" pitchFamily="34" charset="0"/>
            </a:endParaRPr>
          </a:p>
          <a:p>
            <a:r>
              <a:rPr lang="en-US" sz="2000" dirty="0">
                <a:latin typeface="Arial Narrow" panose="020B0606020202030204" pitchFamily="34" charset="0"/>
              </a:rPr>
              <a:t>State and metro data, </a:t>
            </a:r>
            <a:r>
              <a:rPr lang="en-US" sz="2000" dirty="0">
                <a:latin typeface="Arial Narrow" panose="020B0606020202030204" pitchFamily="34" charset="0"/>
                <a:hlinkClick r:id="rId4"/>
              </a:rPr>
              <a:t>fact sheets</a:t>
            </a:r>
            <a:endParaRPr lang="en-US" sz="2000" dirty="0">
              <a:latin typeface="Arial Narrow" panose="020B0606020202030204" pitchFamily="34" charset="0"/>
            </a:endParaRPr>
          </a:p>
          <a:p>
            <a:r>
              <a:rPr lang="en-US" sz="2000" dirty="0">
                <a:latin typeface="Arial Narrow" panose="020B0606020202030204" pitchFamily="34" charset="0"/>
              </a:rPr>
              <a:t>Monthly </a:t>
            </a:r>
            <a:r>
              <a:rPr lang="en-US" sz="2000" dirty="0">
                <a:latin typeface="Arial Narrow" panose="020B0606020202030204" pitchFamily="34" charset="0"/>
                <a:hlinkClick r:id="rId5"/>
              </a:rPr>
              <a:t>press releases</a:t>
            </a:r>
            <a:r>
              <a:rPr lang="en-US" sz="2000" dirty="0">
                <a:latin typeface="Arial Narrow" panose="020B0606020202030204" pitchFamily="34" charset="0"/>
              </a:rPr>
              <a:t>: construction spending; producer price indexes; national, state, metro employment with rankings</a:t>
            </a:r>
          </a:p>
          <a:p>
            <a:r>
              <a:rPr lang="en-US" sz="2000" dirty="0">
                <a:latin typeface="Arial Narrow" panose="020B0606020202030204" pitchFamily="34" charset="0"/>
              </a:rPr>
              <a:t>Construction impact model: </a:t>
            </a:r>
            <a:r>
              <a:rPr lang="en-US" sz="2000" dirty="0">
                <a:latin typeface="Arial Narrow" panose="020B0606020202030204" pitchFamily="34" charset="0"/>
                <a:hlinkClick r:id="rId6"/>
              </a:rPr>
              <a:t>www.agc.org/agc-construction-impact-model</a:t>
            </a:r>
            <a:endParaRPr lang="en-US" sz="2000" dirty="0">
              <a:latin typeface="Arial Narrow" panose="020B0606020202030204" pitchFamily="34" charset="0"/>
            </a:endParaRPr>
          </a:p>
          <a:p>
            <a:r>
              <a:rPr lang="en-US" sz="2000" dirty="0">
                <a:latin typeface="Arial Narrow" panose="020B0606020202030204" pitchFamily="34" charset="0"/>
              </a:rPr>
              <a:t>ConsensusDocs </a:t>
            </a:r>
            <a:r>
              <a:rPr lang="en-US" sz="2000" dirty="0">
                <a:latin typeface="Arial Narrow" panose="020B0606020202030204" pitchFamily="34" charset="0"/>
                <a:hlinkClick r:id="rId7"/>
              </a:rPr>
              <a:t>Price Escalation Resource Center</a:t>
            </a:r>
            <a:endParaRPr lang="en-US" sz="2000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endParaRPr lang="en-US" sz="2000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endParaRPr lang="en-US" sz="2000" dirty="0">
              <a:latin typeface="Arial Narrow" panose="020B060602020203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F0BDFF-1CA2-412B-858D-2DDBB5AE9B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3169" y="461115"/>
            <a:ext cx="8534400" cy="897995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Calibri  "/>
              </a:rPr>
              <a:t>AGC economic resources</a:t>
            </a:r>
          </a:p>
          <a:p>
            <a:r>
              <a:rPr lang="en-US" sz="2400" b="0" dirty="0">
                <a:latin typeface="Calibri  "/>
              </a:rPr>
              <a:t>(email ken.simonson@agc.org)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242ADF-7DBA-430C-9F23-BC6D08DAC951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sz="1200">
                <a:latin typeface="+mn-lt"/>
              </a:rPr>
              <a:t>Source: Author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0004FE-F934-3F43-93D1-76FAE71B740A}"/>
              </a:ext>
            </a:extLst>
          </p:cNvPr>
          <p:cNvSpPr txBox="1"/>
          <p:nvPr/>
        </p:nvSpPr>
        <p:spPr>
          <a:xfrm>
            <a:off x="8201025" y="6473826"/>
            <a:ext cx="3815661" cy="23852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950" dirty="0">
                <a:latin typeface="Times New Roman" charset="0"/>
                <a:ea typeface="Times New Roman" charset="0"/>
                <a:cs typeface="Times New Roman" charset="0"/>
              </a:rPr>
              <a:t>©2026 The Associated General Contractors of America, Inc.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90201C7-A45E-F4CF-A197-14F626AFA8C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1262"/>
          <a:stretch/>
        </p:blipFill>
        <p:spPr>
          <a:xfrm>
            <a:off x="8882744" y="1359110"/>
            <a:ext cx="2081348" cy="4754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701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D53AAA6B-A918-EE44-9E37-0D22E806BF1C}"/>
              </a:ext>
            </a:extLst>
          </p:cNvPr>
          <p:cNvGraphicFramePr>
            <a:graphicFrameLocks noGrp="1"/>
          </p:cNvGraphicFramePr>
          <p:nvPr>
            <p:ph sz="quarter" idx="14"/>
          </p:nvPr>
        </p:nvGraphicFramePr>
        <p:xfrm>
          <a:off x="0" y="1533195"/>
          <a:ext cx="9074552" cy="4462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9868745-2DDD-E046-A63A-7A6776DF7B4D}"/>
              </a:ext>
            </a:extLst>
          </p:cNvPr>
          <p:cNvSpPr txBox="1">
            <a:spLocks/>
          </p:cNvSpPr>
          <p:nvPr/>
        </p:nvSpPr>
        <p:spPr>
          <a:xfrm>
            <a:off x="0" y="229294"/>
            <a:ext cx="9300754" cy="8095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400" b="1" i="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latin typeface="+mn-lt"/>
              </a:rPr>
              <a:t>Nonresidential jobs are increasing; residential employment is falling</a:t>
            </a:r>
          </a:p>
          <a:p>
            <a:r>
              <a:rPr lang="en-US" sz="2000" b="0" dirty="0">
                <a:latin typeface="+mn-lt"/>
              </a:rPr>
              <a:t>Year-over-year % change in employment, Jan. 2023-Apr. 2026, seasonally adjusted</a:t>
            </a:r>
          </a:p>
          <a:p>
            <a:endParaRPr lang="en-US" sz="2400" b="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F985493-7F4D-C54A-ACB5-D38BEBDD3C4C}"/>
              </a:ext>
            </a:extLst>
          </p:cNvPr>
          <p:cNvSpPr txBox="1"/>
          <p:nvPr/>
        </p:nvSpPr>
        <p:spPr>
          <a:xfrm>
            <a:off x="8894576" y="4908781"/>
            <a:ext cx="1547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</a:rPr>
              <a:t>Residential Construction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943FBE-CB77-D24B-820B-4C248BCF2447}"/>
              </a:ext>
            </a:extLst>
          </p:cNvPr>
          <p:cNvSpPr txBox="1"/>
          <p:nvPr/>
        </p:nvSpPr>
        <p:spPr>
          <a:xfrm>
            <a:off x="8825262" y="4075915"/>
            <a:ext cx="1547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6">
                    <a:lumMod val="75000"/>
                  </a:schemeClr>
                </a:solidFill>
              </a:rPr>
              <a:t>Total Nonfarm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D7905EE-398A-4048-B227-364007BB1D63}"/>
              </a:ext>
            </a:extLst>
          </p:cNvPr>
          <p:cNvSpPr txBox="1"/>
          <p:nvPr/>
        </p:nvSpPr>
        <p:spPr>
          <a:xfrm>
            <a:off x="10332720" y="2067029"/>
            <a:ext cx="17853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u="sng" dirty="0"/>
              <a:t>% change since: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54106DC-67C2-D840-9B16-74D718DE4257}"/>
              </a:ext>
            </a:extLst>
          </p:cNvPr>
          <p:cNvSpPr txBox="1"/>
          <p:nvPr/>
        </p:nvSpPr>
        <p:spPr>
          <a:xfrm>
            <a:off x="10295211" y="2364100"/>
            <a:ext cx="9559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/>
              <a:t>Mar. 2026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1CC4A00-65F5-6B45-B22F-8449FA648024}"/>
              </a:ext>
            </a:extLst>
          </p:cNvPr>
          <p:cNvSpPr txBox="1"/>
          <p:nvPr/>
        </p:nvSpPr>
        <p:spPr>
          <a:xfrm>
            <a:off x="11074492" y="2364100"/>
            <a:ext cx="8019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/>
              <a:t>Apr. 2025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3FC164C-B29F-2E4C-A8CD-D34DDA56EA7D}"/>
              </a:ext>
            </a:extLst>
          </p:cNvPr>
          <p:cNvSpPr txBox="1"/>
          <p:nvPr/>
        </p:nvSpPr>
        <p:spPr>
          <a:xfrm>
            <a:off x="10956100" y="5142235"/>
            <a:ext cx="824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</a:rPr>
              <a:t>  -1.5%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22A3F0B-961A-C14D-BDCF-E736E7D043C2}"/>
              </a:ext>
            </a:extLst>
          </p:cNvPr>
          <p:cNvSpPr txBox="1"/>
          <p:nvPr/>
        </p:nvSpPr>
        <p:spPr>
          <a:xfrm>
            <a:off x="11071729" y="4112405"/>
            <a:ext cx="7635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6">
                    <a:lumMod val="75000"/>
                  </a:schemeClr>
                </a:solidFill>
              </a:rPr>
              <a:t> 0.2%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49A734A-B098-254D-AAC2-DDF6FC9271AF}"/>
              </a:ext>
            </a:extLst>
          </p:cNvPr>
          <p:cNvSpPr txBox="1"/>
          <p:nvPr/>
        </p:nvSpPr>
        <p:spPr>
          <a:xfrm>
            <a:off x="8853918" y="3069492"/>
            <a:ext cx="16337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</a:rPr>
              <a:t>Nonresidential Construction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531AB42-D4DA-7D48-9189-7266599AE4A9}"/>
              </a:ext>
            </a:extLst>
          </p:cNvPr>
          <p:cNvSpPr txBox="1"/>
          <p:nvPr/>
        </p:nvSpPr>
        <p:spPr>
          <a:xfrm>
            <a:off x="11121386" y="3295630"/>
            <a:ext cx="8019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</a:rPr>
              <a:t> 2.0%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7F12208-CECC-974F-9123-5AC63185B94C}"/>
              </a:ext>
            </a:extLst>
          </p:cNvPr>
          <p:cNvSpPr txBox="1"/>
          <p:nvPr/>
        </p:nvSpPr>
        <p:spPr>
          <a:xfrm>
            <a:off x="8172451" y="6490085"/>
            <a:ext cx="3666590" cy="2460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950" dirty="0">
                <a:latin typeface="Times New Roman" charset="0"/>
                <a:ea typeface="Times New Roman" charset="0"/>
                <a:cs typeface="Times New Roman" charset="0"/>
              </a:rPr>
              <a:t>©2026 The Associated General Contractors of America, Inc. </a:t>
            </a:r>
          </a:p>
        </p:txBody>
      </p:sp>
      <p:sp>
        <p:nvSpPr>
          <p:cNvPr id="36" name="Content Placeholder 12">
            <a:extLst>
              <a:ext uri="{FF2B5EF4-FFF2-40B4-BE49-F238E27FC236}">
                <a16:creationId xmlns:a16="http://schemas.microsoft.com/office/drawing/2014/main" id="{E244EC75-2943-4442-BD5C-BC7C87ED080F}"/>
              </a:ext>
            </a:extLst>
          </p:cNvPr>
          <p:cNvSpPr txBox="1">
            <a:spLocks/>
          </p:cNvSpPr>
          <p:nvPr/>
        </p:nvSpPr>
        <p:spPr>
          <a:xfrm>
            <a:off x="696085" y="6505674"/>
            <a:ext cx="6429425" cy="2460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000" b="0" i="0" kern="1200">
                <a:solidFill>
                  <a:schemeClr val="tx1"/>
                </a:solidFill>
                <a:latin typeface="Nunito Light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Nunito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Nunito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Nunito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Nunito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latin typeface="+mn-lt"/>
              </a:rPr>
              <a:t>Source: BLS current employment statistics, https://www.bls.gov/ces/ </a:t>
            </a:r>
          </a:p>
          <a:p>
            <a:br>
              <a:rPr lang="en-US" dirty="0"/>
            </a:b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BF9258-79C1-CD6F-7CBB-D2DEFE57A7CB}"/>
              </a:ext>
            </a:extLst>
          </p:cNvPr>
          <p:cNvSpPr txBox="1"/>
          <p:nvPr/>
        </p:nvSpPr>
        <p:spPr>
          <a:xfrm>
            <a:off x="10412837" y="5142235"/>
            <a:ext cx="824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</a:rPr>
              <a:t>-0.3%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C57536-5F44-7DD7-36CA-FFF62DDF8618}"/>
              </a:ext>
            </a:extLst>
          </p:cNvPr>
          <p:cNvSpPr txBox="1"/>
          <p:nvPr/>
        </p:nvSpPr>
        <p:spPr>
          <a:xfrm>
            <a:off x="10465481" y="4094733"/>
            <a:ext cx="7635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6">
                    <a:lumMod val="75000"/>
                  </a:schemeClr>
                </a:solidFill>
              </a:rPr>
              <a:t>0.1%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A526303-1D7F-45C9-5C6E-8D444627FBF6}"/>
              </a:ext>
            </a:extLst>
          </p:cNvPr>
          <p:cNvSpPr txBox="1"/>
          <p:nvPr/>
        </p:nvSpPr>
        <p:spPr>
          <a:xfrm>
            <a:off x="10450546" y="3286428"/>
            <a:ext cx="8019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</a:rPr>
              <a:t>0.4%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CB679D3-E51E-FBEF-2566-18294A53EAD1}"/>
              </a:ext>
            </a:extLst>
          </p:cNvPr>
          <p:cNvSpPr txBox="1"/>
          <p:nvPr/>
        </p:nvSpPr>
        <p:spPr>
          <a:xfrm>
            <a:off x="8825262" y="3797581"/>
            <a:ext cx="17472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Total Construction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52953DF-B7FA-E466-6020-CA1EACA1D047}"/>
              </a:ext>
            </a:extLst>
          </p:cNvPr>
          <p:cNvSpPr txBox="1"/>
          <p:nvPr/>
        </p:nvSpPr>
        <p:spPr>
          <a:xfrm>
            <a:off x="11075503" y="3792188"/>
            <a:ext cx="7635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 0.6%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2186F4B-BBCB-26E2-2B8A-4949D3C86770}"/>
              </a:ext>
            </a:extLst>
          </p:cNvPr>
          <p:cNvSpPr txBox="1"/>
          <p:nvPr/>
        </p:nvSpPr>
        <p:spPr>
          <a:xfrm>
            <a:off x="10440890" y="3794878"/>
            <a:ext cx="7635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0.1%</a:t>
            </a:r>
          </a:p>
        </p:txBody>
      </p:sp>
    </p:spTree>
    <p:extLst>
      <p:ext uri="{BB962C8B-B14F-4D97-AF65-F5344CB8AC3E}">
        <p14:creationId xmlns:p14="http://schemas.microsoft.com/office/powerpoint/2010/main" val="33670475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49B8AF-136A-31D5-2697-807B6F11A2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06D18A-EE75-EA63-EDE5-F23914A0CC0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51840" y="6483312"/>
            <a:ext cx="5179418" cy="246613"/>
          </a:xfrm>
        </p:spPr>
        <p:txBody>
          <a:bodyPr/>
          <a:lstStyle/>
          <a:p>
            <a:r>
              <a:rPr lang="en-US" sz="1200" dirty="0">
                <a:latin typeface="+mj-lt"/>
              </a:rPr>
              <a:t>Source: Bureau of Labor Statistics, state and area employment, www.bls.gov/sae</a:t>
            </a:r>
          </a:p>
        </p:txBody>
      </p:sp>
      <p:sp>
        <p:nvSpPr>
          <p:cNvPr id="136" name="Title 134">
            <a:extLst>
              <a:ext uri="{FF2B5EF4-FFF2-40B4-BE49-F238E27FC236}">
                <a16:creationId xmlns:a16="http://schemas.microsoft.com/office/drawing/2014/main" id="{DEFAFCB5-C430-4590-3377-F67184E89F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97" y="128075"/>
            <a:ext cx="9911750" cy="1316793"/>
          </a:xfrm>
          <a:noFill/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400" dirty="0">
                <a:latin typeface="+mn-lt"/>
                <a:cs typeface="Arial"/>
              </a:rPr>
              <a:t>Construction job growth is uneven across states</a:t>
            </a:r>
          </a:p>
          <a:p>
            <a:r>
              <a:rPr lang="en-US" sz="1800" b="0" dirty="0">
                <a:latin typeface="+mn-lt"/>
                <a:cs typeface="Arial" panose="020B0604020202020204" pitchFamily="34" charset="0"/>
              </a:rPr>
              <a:t>32 states &amp; DC </a:t>
            </a:r>
            <a:r>
              <a:rPr lang="en-US" sz="1800" b="0" dirty="0">
                <a:solidFill>
                  <a:srgbClr val="00B050"/>
                </a:solidFill>
                <a:latin typeface="+mn-lt"/>
                <a:cs typeface="Arial" panose="020B0604020202020204" pitchFamily="34" charset="0"/>
              </a:rPr>
              <a:t>up</a:t>
            </a:r>
            <a:r>
              <a:rPr lang="en-US" sz="1800" b="0" dirty="0">
                <a:latin typeface="+mn-lt"/>
                <a:cs typeface="Arial" panose="020B0604020202020204" pitchFamily="34" charset="0"/>
              </a:rPr>
              <a:t> &amp;</a:t>
            </a:r>
            <a:r>
              <a:rPr lang="en-US" sz="1800" b="0" dirty="0">
                <a:solidFill>
                  <a:srgbClr val="00B050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sz="1800" b="0" dirty="0">
                <a:latin typeface="+mn-lt"/>
                <a:cs typeface="Arial" panose="020B0604020202020204" pitchFamily="34" charset="0"/>
              </a:rPr>
              <a:t>15 states </a:t>
            </a:r>
            <a:r>
              <a:rPr lang="en-US" sz="1800" b="0" dirty="0">
                <a:solidFill>
                  <a:srgbClr val="C00000"/>
                </a:solidFill>
                <a:latin typeface="+mn-lt"/>
                <a:cs typeface="Arial" panose="020B0604020202020204" pitchFamily="34" charset="0"/>
              </a:rPr>
              <a:t>down </a:t>
            </a:r>
            <a:r>
              <a:rPr lang="en-US" sz="1800" b="0" dirty="0">
                <a:latin typeface="+mn-lt"/>
                <a:cs typeface="Arial" panose="020B0604020202020204" pitchFamily="34" charset="0"/>
              </a:rPr>
              <a:t>&amp; 3 state </a:t>
            </a:r>
            <a:r>
              <a:rPr lang="en-US" sz="18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unchanged</a:t>
            </a:r>
            <a:r>
              <a:rPr lang="en-US" sz="1800" b="0" dirty="0">
                <a:latin typeface="+mn-lt"/>
                <a:cs typeface="Arial"/>
              </a:rPr>
              <a:t> Apr. 2025-Apr. 2026 </a:t>
            </a:r>
            <a:r>
              <a:rPr lang="en-US" sz="1800" b="1" dirty="0">
                <a:latin typeface="+mn-lt"/>
                <a:cs typeface="Arial"/>
              </a:rPr>
              <a:t>(U.S.</a:t>
            </a:r>
            <a:r>
              <a:rPr lang="en-US" sz="1800" b="1" dirty="0">
                <a:solidFill>
                  <a:srgbClr val="00B050"/>
                </a:solidFill>
                <a:latin typeface="+mn-lt"/>
                <a:cs typeface="Arial"/>
              </a:rPr>
              <a:t>: up 0.6%)</a:t>
            </a:r>
          </a:p>
          <a:p>
            <a:r>
              <a:rPr lang="en-US" sz="1800" b="0" dirty="0">
                <a:latin typeface="+mn-lt"/>
                <a:cs typeface="Arial"/>
              </a:rPr>
              <a:t>172 metros (48%)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up,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149 (</a:t>
            </a:r>
            <a:r>
              <a:rPr lang="en-US" sz="1800" b="0" dirty="0">
                <a:latin typeface="Calibri" panose="020F0502020204030204"/>
                <a:cs typeface="Arial" panose="020B0604020202020204" pitchFamily="34" charset="0"/>
              </a:rPr>
              <a:t>41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%)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down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, 39 unchanged</a:t>
            </a:r>
            <a:r>
              <a:rPr lang="en-US" sz="1800" b="0" dirty="0">
                <a:latin typeface="+mn-lt"/>
                <a:cs typeface="Arial"/>
              </a:rPr>
              <a:t> </a:t>
            </a:r>
            <a:endParaRPr lang="en-US" sz="1800" b="0" dirty="0"/>
          </a:p>
        </p:txBody>
      </p:sp>
      <p:graphicFrame>
        <p:nvGraphicFramePr>
          <p:cNvPr id="137" name="Table 136">
            <a:extLst>
              <a:ext uri="{FF2B5EF4-FFF2-40B4-BE49-F238E27FC236}">
                <a16:creationId xmlns:a16="http://schemas.microsoft.com/office/drawing/2014/main" id="{4148C60C-AF7E-FDD3-7C11-EB95EB351AAC}"/>
              </a:ext>
            </a:extLst>
          </p:cNvPr>
          <p:cNvGraphicFramePr>
            <a:graphicFrameLocks noGrp="1"/>
          </p:cNvGraphicFramePr>
          <p:nvPr/>
        </p:nvGraphicFramePr>
        <p:xfrm>
          <a:off x="663330" y="1323679"/>
          <a:ext cx="1629821" cy="2061357"/>
        </p:xfrm>
        <a:graphic>
          <a:graphicData uri="http://schemas.openxmlformats.org/drawingml/2006/table">
            <a:tbl>
              <a:tblPr>
                <a:effectLst/>
                <a:tableStyleId>{2D5ABB26-0587-4C30-8999-92F81FD0307C}</a:tableStyleId>
              </a:tblPr>
              <a:tblGrid>
                <a:gridCol w="778991">
                  <a:extLst>
                    <a:ext uri="{9D8B030D-6E8A-4147-A177-3AD203B41FA5}">
                      <a16:colId xmlns:a16="http://schemas.microsoft.com/office/drawing/2014/main" val="2950003120"/>
                    </a:ext>
                  </a:extLst>
                </a:gridCol>
                <a:gridCol w="850830">
                  <a:extLst>
                    <a:ext uri="{9D8B030D-6E8A-4147-A177-3AD203B41FA5}">
                      <a16:colId xmlns:a16="http://schemas.microsoft.com/office/drawing/2014/main" val="986437356"/>
                    </a:ext>
                  </a:extLst>
                </a:gridCol>
              </a:tblGrid>
              <a:tr h="426679">
                <a:tc gridSpan="2">
                  <a:txBody>
                    <a:bodyPr/>
                    <a:lstStyle/>
                    <a:p>
                      <a:pPr marL="0" marR="0" lvl="0" indent="0" algn="ctr" defTabSz="5486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u="sng" dirty="0"/>
                        <a:t>Top 5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r" defTabSz="5486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/>
                    </a:p>
                  </a:txBody>
                  <a:tcPr marL="11430" marR="11430" marT="1143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85170403"/>
                  </a:ext>
                </a:extLst>
              </a:tr>
              <a:tr h="341714">
                <a:tc>
                  <a:txBody>
                    <a:bodyPr/>
                    <a:lstStyle/>
                    <a:p>
                      <a:pPr algn="l"/>
                      <a:r>
                        <a:rPr lang="en-US" sz="1500" dirty="0"/>
                        <a:t>LA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500" dirty="0"/>
                        <a:t>5.8%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91493017"/>
                  </a:ext>
                </a:extLst>
              </a:tr>
              <a:tr h="323241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WV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5.7%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34271889"/>
                  </a:ext>
                </a:extLst>
              </a:tr>
              <a:tr h="323241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NC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5486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4.9%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99576315"/>
                  </a:ext>
                </a:extLst>
              </a:tr>
              <a:tr h="323241">
                <a:tc>
                  <a:txBody>
                    <a:bodyPr/>
                    <a:lstStyle/>
                    <a:p>
                      <a:pPr algn="l"/>
                      <a:r>
                        <a:rPr lang="en-US" sz="1500" dirty="0"/>
                        <a:t>NE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500" dirty="0"/>
                        <a:t>4.9%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87236603"/>
                  </a:ext>
                </a:extLst>
              </a:tr>
              <a:tr h="323241">
                <a:tc>
                  <a:txBody>
                    <a:bodyPr/>
                    <a:lstStyle/>
                    <a:p>
                      <a:pPr algn="l"/>
                      <a:r>
                        <a:rPr lang="en-US" sz="1500" b="0" dirty="0">
                          <a:latin typeface="+mn-lt"/>
                        </a:rPr>
                        <a:t>MO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5486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0" dirty="0">
                          <a:latin typeface="+mn-lt"/>
                        </a:rPr>
                        <a:t>4.9%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24315936"/>
                  </a:ext>
                </a:extLst>
              </a:tr>
            </a:tbl>
          </a:graphicData>
        </a:graphic>
      </p:graphicFrame>
      <p:sp>
        <p:nvSpPr>
          <p:cNvPr id="139" name="TextBox 138">
            <a:extLst>
              <a:ext uri="{FF2B5EF4-FFF2-40B4-BE49-F238E27FC236}">
                <a16:creationId xmlns:a16="http://schemas.microsoft.com/office/drawing/2014/main" id="{AAFA13E5-E868-1FD3-F3DD-126E4DDE26B2}"/>
              </a:ext>
            </a:extLst>
          </p:cNvPr>
          <p:cNvSpPr txBox="1"/>
          <p:nvPr/>
        </p:nvSpPr>
        <p:spPr>
          <a:xfrm>
            <a:off x="8119541" y="6473826"/>
            <a:ext cx="3897146" cy="23852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charset="0"/>
                <a:ea typeface="Times New Roman" charset="0"/>
                <a:cs typeface="Times New Roman" charset="0"/>
              </a:rPr>
              <a:t>©2026 The Associated General Contractors of America, Inc. 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922AAF18-FB2B-538D-C376-09061B858B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3730732"/>
              </p:ext>
            </p:extLst>
          </p:nvPr>
        </p:nvGraphicFramePr>
        <p:xfrm>
          <a:off x="589217" y="3593016"/>
          <a:ext cx="2303154" cy="1996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1577">
                  <a:extLst>
                    <a:ext uri="{9D8B030D-6E8A-4147-A177-3AD203B41FA5}">
                      <a16:colId xmlns:a16="http://schemas.microsoft.com/office/drawing/2014/main" val="994158276"/>
                    </a:ext>
                  </a:extLst>
                </a:gridCol>
                <a:gridCol w="1151577">
                  <a:extLst>
                    <a:ext uri="{9D8B030D-6E8A-4147-A177-3AD203B41FA5}">
                      <a16:colId xmlns:a16="http://schemas.microsoft.com/office/drawing/2014/main" val="3086144700"/>
                    </a:ext>
                  </a:extLst>
                </a:gridCol>
              </a:tblGrid>
              <a:tr h="341722">
                <a:tc gridSpan="2">
                  <a:txBody>
                    <a:bodyPr/>
                    <a:lstStyle/>
                    <a:p>
                      <a:pPr algn="l"/>
                      <a:r>
                        <a:rPr lang="en-US" sz="2000" u="none" dirty="0">
                          <a:solidFill>
                            <a:schemeClr val="tx1"/>
                          </a:solidFill>
                        </a:rPr>
                        <a:t>      </a:t>
                      </a:r>
                      <a:r>
                        <a:rPr lang="en-US" sz="2000" u="sng" dirty="0">
                          <a:solidFill>
                            <a:schemeClr val="tx1"/>
                          </a:solidFill>
                        </a:rPr>
                        <a:t>Bottom 6</a:t>
                      </a: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9269272"/>
                  </a:ext>
                </a:extLst>
              </a:tr>
              <a:tr h="308051">
                <a:tc>
                  <a:txBody>
                    <a:bodyPr/>
                    <a:lstStyle/>
                    <a:p>
                      <a:r>
                        <a:rPr lang="en-US" sz="1500" dirty="0"/>
                        <a:t>AK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-5.6%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0462860"/>
                  </a:ext>
                </a:extLst>
              </a:tr>
              <a:tr h="305511">
                <a:tc>
                  <a:txBody>
                    <a:bodyPr/>
                    <a:lstStyle/>
                    <a:p>
                      <a:r>
                        <a:rPr lang="en-US" sz="1500" dirty="0"/>
                        <a:t>MS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-3.3%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7805534"/>
                  </a:ext>
                </a:extLst>
              </a:tr>
              <a:tr h="309321">
                <a:tc>
                  <a:txBody>
                    <a:bodyPr/>
                    <a:lstStyle/>
                    <a:p>
                      <a:r>
                        <a:rPr lang="en-US" sz="1500" dirty="0"/>
                        <a:t>NJ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-3.0%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3814627"/>
                  </a:ext>
                </a:extLst>
              </a:tr>
              <a:tr h="313131">
                <a:tc>
                  <a:txBody>
                    <a:bodyPr/>
                    <a:lstStyle/>
                    <a:p>
                      <a:r>
                        <a:rPr lang="en-US" sz="1500" dirty="0"/>
                        <a:t>AR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-1.7%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9826683"/>
                  </a:ext>
                </a:extLst>
              </a:tr>
              <a:tr h="310591">
                <a:tc>
                  <a:txBody>
                    <a:bodyPr/>
                    <a:lstStyle/>
                    <a:p>
                      <a:r>
                        <a:rPr lang="en-US" sz="1500" dirty="0"/>
                        <a:t>CA, WA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-1.6%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2227122"/>
                  </a:ext>
                </a:extLst>
              </a:tr>
            </a:tbl>
          </a:graphicData>
        </a:graphic>
      </p:graphicFrame>
      <p:pic>
        <p:nvPicPr>
          <p:cNvPr id="7" name="Picture 6" descr="A map of the united states&#10;&#10;Description automatically generated">
            <a:extLst>
              <a:ext uri="{FF2B5EF4-FFF2-40B4-BE49-F238E27FC236}">
                <a16:creationId xmlns:a16="http://schemas.microsoft.com/office/drawing/2014/main" id="{0A9AB1E8-9EDC-282E-D380-F3F6DA15BD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254"/>
          <a:stretch/>
        </p:blipFill>
        <p:spPr>
          <a:xfrm>
            <a:off x="4751689" y="1326558"/>
            <a:ext cx="7432914" cy="32732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7603D3A-B24A-79BB-8E60-34F02DD025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8530" y="1653879"/>
            <a:ext cx="7608157" cy="446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182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8228419" y="6473826"/>
            <a:ext cx="3467395" cy="23852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charset="0"/>
                <a:ea typeface="Times New Roman" charset="0"/>
                <a:cs typeface="Times New Roman" charset="0"/>
              </a:rPr>
              <a:t>©2026 The Associated General Contractors of America, Inc. 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E781E12C-56FB-4943-9E59-F5C17830D578}"/>
              </a:ext>
            </a:extLst>
          </p:cNvPr>
          <p:cNvSpPr txBox="1">
            <a:spLocks/>
          </p:cNvSpPr>
          <p:nvPr/>
        </p:nvSpPr>
        <p:spPr>
          <a:xfrm>
            <a:off x="66474" y="76200"/>
            <a:ext cx="9433127" cy="149175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  <a:defRPr/>
            </a:pPr>
            <a:r>
              <a:rPr lang="en-US" sz="2400" b="1" dirty="0">
                <a:solidFill>
                  <a:prstClr val="black"/>
                </a:solidFill>
                <a:latin typeface="Calibri  "/>
                <a:cs typeface="Poppins" panose="00000500000000000000" pitchFamily="2" charset="0"/>
              </a:rPr>
              <a:t>Low rates for hires and job openings but also layoffs (“</a:t>
            </a:r>
            <a:r>
              <a:rPr lang="en-US" sz="2400" b="1">
                <a:solidFill>
                  <a:prstClr val="black"/>
                </a:solidFill>
                <a:latin typeface="Calibri  "/>
                <a:cs typeface="Poppins" panose="00000500000000000000" pitchFamily="2" charset="0"/>
              </a:rPr>
              <a:t>low hire, low fire”)</a:t>
            </a:r>
            <a:br>
              <a:rPr lang="en-US" sz="2400" b="1" dirty="0">
                <a:solidFill>
                  <a:prstClr val="black"/>
                </a:solidFill>
                <a:latin typeface="Calibri  "/>
                <a:cs typeface="Poppins" panose="00000500000000000000" pitchFamily="2" charset="0"/>
              </a:rPr>
            </a:b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 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0586E5-0D16-4B85-B0C6-C294BAD5E154}"/>
              </a:ext>
            </a:extLst>
          </p:cNvPr>
          <p:cNvSpPr txBox="1"/>
          <p:nvPr/>
        </p:nvSpPr>
        <p:spPr>
          <a:xfrm>
            <a:off x="66475" y="478203"/>
            <a:ext cx="96871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Construction </a:t>
            </a:r>
            <a:r>
              <a:rPr lang="en-US" sz="2000" dirty="0">
                <a:solidFill>
                  <a:prstClr val="black"/>
                </a:solidFill>
              </a:rPr>
              <a:t>hires,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job openings, and layoffs as % of Mar. employment, 2001-26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75000"/>
                </a:srgbClr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10FB0B71-C6C9-4713-9198-AAB38925DA8C}"/>
              </a:ext>
            </a:extLst>
          </p:cNvPr>
          <p:cNvSpPr txBox="1">
            <a:spLocks/>
          </p:cNvSpPr>
          <p:nvPr/>
        </p:nvSpPr>
        <p:spPr>
          <a:xfrm>
            <a:off x="754220" y="6473826"/>
            <a:ext cx="8908438" cy="3040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000" b="0" i="0" kern="1200">
                <a:solidFill>
                  <a:schemeClr val="tx1"/>
                </a:solidFill>
                <a:latin typeface="Nunito Light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Source: Bureau of Labor Statistics,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2"/>
              </a:rPr>
              <a:t>www.bls.gov/jlt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Job Openings &amp; Labor Turnover Survey (JOLTS) 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3C3CE3F-7382-BD77-5E71-202D677F580A}"/>
              </a:ext>
            </a:extLst>
          </p:cNvPr>
          <p:cNvSpPr txBox="1"/>
          <p:nvPr/>
        </p:nvSpPr>
        <p:spPr>
          <a:xfrm>
            <a:off x="8911303" y="3913630"/>
            <a:ext cx="12675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Job openings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AE0725-7841-F2A3-3624-4410059E51D9}"/>
              </a:ext>
            </a:extLst>
          </p:cNvPr>
          <p:cNvSpPr txBox="1"/>
          <p:nvPr/>
        </p:nvSpPr>
        <p:spPr>
          <a:xfrm>
            <a:off x="9822078" y="2589645"/>
            <a:ext cx="12675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u="sng" dirty="0">
                <a:solidFill>
                  <a:prstClr val="black"/>
                </a:solidFill>
                <a:latin typeface="Calibri" panose="020F0502020204030204"/>
              </a:rPr>
              <a:t>Mar.       </a:t>
            </a:r>
            <a:r>
              <a:rPr kumimoji="0" lang="en-US" sz="1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2026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2DCBA11-97C6-7ADB-1B63-86CD32F25026}"/>
              </a:ext>
            </a:extLst>
          </p:cNvPr>
          <p:cNvSpPr txBox="1"/>
          <p:nvPr/>
        </p:nvSpPr>
        <p:spPr>
          <a:xfrm>
            <a:off x="10669594" y="4131681"/>
            <a:ext cx="9987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srgbClr val="4472C4"/>
                </a:solidFill>
                <a:latin typeface="Calibri" panose="020F0502020204030204"/>
              </a:rPr>
              <a:t>3.3%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6E017BA-CDCF-A52D-5E8D-E2F494286295}"/>
              </a:ext>
            </a:extLst>
          </p:cNvPr>
          <p:cNvSpPr txBox="1"/>
          <p:nvPr/>
        </p:nvSpPr>
        <p:spPr>
          <a:xfrm>
            <a:off x="8887820" y="3533928"/>
            <a:ext cx="7685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Hires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D494A05-98C0-1C40-9191-9E206BC9E960}"/>
              </a:ext>
            </a:extLst>
          </p:cNvPr>
          <p:cNvSpPr txBox="1"/>
          <p:nvPr/>
        </p:nvSpPr>
        <p:spPr>
          <a:xfrm>
            <a:off x="10630691" y="3546485"/>
            <a:ext cx="10084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3.6</a:t>
            </a:r>
            <a:r>
              <a:rPr lang="en-US" sz="1600" b="1" dirty="0">
                <a:solidFill>
                  <a:srgbClr val="C00000"/>
                </a:solidFill>
                <a:latin typeface="Calibri" panose="020F0502020204030204"/>
              </a:rPr>
              <a:t>%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DF5367E-A50E-DA15-2F5E-AFB4E1D68BEF}"/>
              </a:ext>
            </a:extLst>
          </p:cNvPr>
          <p:cNvSpPr txBox="1"/>
          <p:nvPr/>
        </p:nvSpPr>
        <p:spPr>
          <a:xfrm>
            <a:off x="9833644" y="4137477"/>
            <a:ext cx="9391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2.6</a:t>
            </a:r>
            <a:r>
              <a:rPr lang="en-US" sz="1600" b="1" dirty="0">
                <a:solidFill>
                  <a:srgbClr val="4472C4"/>
                </a:solidFill>
                <a:latin typeface="Calibri" panose="020F0502020204030204"/>
              </a:rPr>
              <a:t>%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D399771-BA71-70C0-AFA6-0B19B4654931}"/>
              </a:ext>
            </a:extLst>
          </p:cNvPr>
          <p:cNvSpPr txBox="1"/>
          <p:nvPr/>
        </p:nvSpPr>
        <p:spPr>
          <a:xfrm>
            <a:off x="9884354" y="3549383"/>
            <a:ext cx="9184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srgbClr val="C00000"/>
                </a:solidFill>
                <a:latin typeface="Calibri" panose="020F0502020204030204"/>
              </a:rPr>
              <a:t>3.7%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00B786-C0DF-2012-E1A4-B2340096D8A7}"/>
              </a:ext>
            </a:extLst>
          </p:cNvPr>
          <p:cNvSpPr txBox="1"/>
          <p:nvPr/>
        </p:nvSpPr>
        <p:spPr>
          <a:xfrm>
            <a:off x="10703659" y="2576573"/>
            <a:ext cx="16904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Mar.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ECC476D-3789-05C1-B7D4-056B81DA48F8}"/>
              </a:ext>
            </a:extLst>
          </p:cNvPr>
          <p:cNvSpPr txBox="1"/>
          <p:nvPr/>
        </p:nvSpPr>
        <p:spPr>
          <a:xfrm>
            <a:off x="10682992" y="2823729"/>
            <a:ext cx="7720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u="sng" dirty="0">
                <a:solidFill>
                  <a:prstClr val="black"/>
                </a:solidFill>
                <a:latin typeface="Calibri" panose="020F0502020204030204"/>
              </a:rPr>
              <a:t>2025</a:t>
            </a:r>
            <a:endParaRPr kumimoji="0" lang="en-US" sz="16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716FB03-8A35-0E2D-0D37-8588335C1D70}"/>
              </a:ext>
            </a:extLst>
          </p:cNvPr>
          <p:cNvSpPr txBox="1"/>
          <p:nvPr/>
        </p:nvSpPr>
        <p:spPr>
          <a:xfrm>
            <a:off x="11455027" y="4462251"/>
            <a:ext cx="9391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26062A7-749C-9C8B-9512-B683035A7997}"/>
              </a:ext>
            </a:extLst>
          </p:cNvPr>
          <p:cNvSpPr txBox="1"/>
          <p:nvPr/>
        </p:nvSpPr>
        <p:spPr>
          <a:xfrm>
            <a:off x="11362892" y="3982881"/>
            <a:ext cx="8463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81557BC-2833-E209-7954-0E454623BF80}"/>
              </a:ext>
            </a:extLst>
          </p:cNvPr>
          <p:cNvSpPr txBox="1"/>
          <p:nvPr/>
        </p:nvSpPr>
        <p:spPr>
          <a:xfrm>
            <a:off x="8891034" y="4435471"/>
            <a:ext cx="10084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schemeClr val="accent4">
                    <a:lumMod val="75000"/>
                  </a:schemeClr>
                </a:solidFill>
                <a:latin typeface="Calibri" panose="020F0502020204030204"/>
              </a:rPr>
              <a:t>Layoffs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95B1976-C6D2-CB7C-717F-39CF577A6BF9}"/>
              </a:ext>
            </a:extLst>
          </p:cNvPr>
          <p:cNvSpPr txBox="1"/>
          <p:nvPr/>
        </p:nvSpPr>
        <p:spPr>
          <a:xfrm>
            <a:off x="10604451" y="4435471"/>
            <a:ext cx="10084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1600" b="1" dirty="0">
                <a:solidFill>
                  <a:schemeClr val="accent4">
                    <a:lumMod val="75000"/>
                  </a:schemeClr>
                </a:solidFill>
                <a:latin typeface="Calibri" panose="020F0502020204030204"/>
              </a:rPr>
              <a:t>2.0%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C9B8E5A-75CE-FAB3-3DE0-98F2F0950D02}"/>
              </a:ext>
            </a:extLst>
          </p:cNvPr>
          <p:cNvSpPr txBox="1"/>
          <p:nvPr/>
        </p:nvSpPr>
        <p:spPr>
          <a:xfrm>
            <a:off x="9867727" y="4435471"/>
            <a:ext cx="9184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1.7%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0556F6D-1E22-9AF5-0CEF-3048E4EF0F0F}"/>
              </a:ext>
            </a:extLst>
          </p:cNvPr>
          <p:cNvSpPr txBox="1"/>
          <p:nvPr/>
        </p:nvSpPr>
        <p:spPr>
          <a:xfrm>
            <a:off x="11345654" y="4680660"/>
            <a:ext cx="8463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</a:t>
            </a:r>
          </a:p>
        </p:txBody>
      </p:sp>
      <p:graphicFrame>
        <p:nvGraphicFramePr>
          <p:cNvPr id="23" name="Content Placeholder 4">
            <a:extLst>
              <a:ext uri="{FF2B5EF4-FFF2-40B4-BE49-F238E27FC236}">
                <a16:creationId xmlns:a16="http://schemas.microsoft.com/office/drawing/2014/main" id="{4DEC64ED-0FB9-4714-AD38-CB1759B48717}"/>
              </a:ext>
            </a:extLst>
          </p:cNvPr>
          <p:cNvGraphicFramePr>
            <a:graphicFrameLocks noGrp="1"/>
          </p:cNvGraphicFramePr>
          <p:nvPr>
            <p:ph sz="quarter" idx="14"/>
          </p:nvPr>
        </p:nvGraphicFramePr>
        <p:xfrm>
          <a:off x="66474" y="1412240"/>
          <a:ext cx="9150274" cy="43838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356008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1537720-9497-795A-15FF-C29EB2B0F89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1287262"/>
            <a:ext cx="12192000" cy="4899354"/>
          </a:xfrm>
        </p:spPr>
        <p:txBody>
          <a:bodyPr>
            <a:noAutofit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2000" dirty="0">
                <a:latin typeface="+mn-lt"/>
                <a:cs typeface="Arial" panose="020B0604020202020204" pitchFamily="34" charset="0"/>
              </a:rPr>
              <a:t>$2,172B Total 0.9%: $922B </a:t>
            </a:r>
            <a:r>
              <a:rPr lang="en-US" sz="2000" u="sng" dirty="0">
                <a:latin typeface="+mn-lt"/>
                <a:cs typeface="Arial" panose="020B0604020202020204" pitchFamily="34" charset="0"/>
              </a:rPr>
              <a:t>Residential</a:t>
            </a:r>
            <a:r>
              <a:rPr lang="en-US" sz="2000" dirty="0">
                <a:latin typeface="+mn-lt"/>
                <a:cs typeface="Arial" panose="020B0604020202020204" pitchFamily="34" charset="0"/>
              </a:rPr>
              <a:t> 2%</a:t>
            </a:r>
            <a:r>
              <a:rPr lang="en-US" sz="2000" dirty="0">
                <a:solidFill>
                  <a:srgbClr val="C00000"/>
                </a:solidFill>
                <a:latin typeface="+mn-lt"/>
                <a:cs typeface="Arial" panose="020B0604020202020204" pitchFamily="34" charset="0"/>
              </a:rPr>
              <a:t> (Private single-family -3%; </a:t>
            </a:r>
            <a:r>
              <a:rPr lang="en-US" sz="2000" dirty="0">
                <a:latin typeface="+mn-lt"/>
                <a:cs typeface="Arial" panose="020B0604020202020204" pitchFamily="34" charset="0"/>
              </a:rPr>
              <a:t>multi 1%; improvements 8%); public 4% 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2000" dirty="0">
                <a:latin typeface="+mn-lt"/>
                <a:cs typeface="Arial" panose="020B0604020202020204" pitchFamily="34" charset="0"/>
              </a:rPr>
              <a:t>	      $1,250B </a:t>
            </a:r>
            <a:r>
              <a:rPr lang="en-US" sz="2000" u="sng" dirty="0">
                <a:latin typeface="+mn-lt"/>
                <a:cs typeface="Arial" panose="020B0604020202020204" pitchFamily="34" charset="0"/>
              </a:rPr>
              <a:t>Nonresidential</a:t>
            </a:r>
            <a:r>
              <a:rPr lang="en-US" sz="2000" dirty="0">
                <a:latin typeface="+mn-lt"/>
                <a:cs typeface="Arial" panose="020B0604020202020204" pitchFamily="34" charset="0"/>
              </a:rPr>
              <a:t> 0.3% </a:t>
            </a:r>
            <a:r>
              <a:rPr lang="en-US" sz="2000" dirty="0">
                <a:solidFill>
                  <a:srgbClr val="C00000"/>
                </a:solidFill>
                <a:latin typeface="+mn-lt"/>
                <a:cs typeface="Arial" panose="020B0604020202020204" pitchFamily="34" charset="0"/>
              </a:rPr>
              <a:t>(private -2%, </a:t>
            </a:r>
            <a:r>
              <a:rPr lang="en-US" sz="2000" dirty="0">
                <a:latin typeface="+mn-lt"/>
                <a:cs typeface="Arial" panose="020B0604020202020204" pitchFamily="34" charset="0"/>
              </a:rPr>
              <a:t>public 4%)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1400" u="sng" dirty="0">
              <a:latin typeface="+mn-lt"/>
              <a:cs typeface="Arial" panose="020B0604020202020204" pitchFamily="34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2000" u="sng" dirty="0">
                <a:latin typeface="+mn-lt"/>
                <a:cs typeface="Arial" panose="020B0604020202020204" pitchFamily="34" charset="0"/>
              </a:rPr>
              <a:t>Nonresidential segments</a:t>
            </a:r>
            <a:r>
              <a:rPr lang="en-US" sz="20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1900" dirty="0">
                <a:latin typeface="+mn-lt"/>
                <a:cs typeface="Arial" panose="020B0604020202020204" pitchFamily="34" charset="0"/>
              </a:rPr>
              <a:t>(in descending order of April 2026 spending; combined new &amp; renovation spending)</a:t>
            </a:r>
            <a:endParaRPr lang="en-US" sz="1900" u="sng" dirty="0">
              <a:latin typeface="+mn-lt"/>
              <a:cs typeface="Arial" panose="020B0604020202020204" pitchFamily="34" charset="0"/>
            </a:endParaRPr>
          </a:p>
          <a:p>
            <a:pPr marL="0" indent="0" fontAlgn="auto">
              <a:spcBef>
                <a:spcPts val="600"/>
              </a:spcBef>
              <a:spcAft>
                <a:spcPts val="0"/>
              </a:spcAft>
              <a:buNone/>
              <a:defRPr/>
            </a:pPr>
            <a:r>
              <a:rPr lang="en-US" sz="1900" dirty="0">
                <a:latin typeface="+mn-lt"/>
                <a:cs typeface="Arial" panose="020B0604020202020204" pitchFamily="34" charset="0"/>
              </a:rPr>
              <a:t>$186B </a:t>
            </a:r>
            <a:r>
              <a:rPr lang="en-US" sz="1900" dirty="0">
                <a:solidFill>
                  <a:srgbClr val="C00000"/>
                </a:solidFill>
                <a:latin typeface="+mn-lt"/>
                <a:cs typeface="Arial" panose="020B0604020202020204" pitchFamily="34" charset="0"/>
              </a:rPr>
              <a:t>Mfg. -18% (computer/electronic -44%; </a:t>
            </a:r>
            <a:r>
              <a:rPr lang="en-US" sz="1900" dirty="0">
                <a:latin typeface="+mn-lt"/>
                <a:cs typeface="Arial" panose="020B0604020202020204" pitchFamily="34" charset="0"/>
              </a:rPr>
              <a:t>chemical 11%; food/beverage/tobacco 12%; </a:t>
            </a:r>
            <a:r>
              <a:rPr lang="en-US" sz="1900" dirty="0">
                <a:solidFill>
                  <a:srgbClr val="C00000"/>
                </a:solidFill>
                <a:latin typeface="+mn-lt"/>
                <a:cs typeface="Arial" panose="020B0604020202020204" pitchFamily="34" charset="0"/>
              </a:rPr>
              <a:t>transportation equipment -8%)</a:t>
            </a:r>
          </a:p>
          <a:p>
            <a:pPr marL="0" indent="0" fontAlgn="auto">
              <a:spcBef>
                <a:spcPts val="600"/>
              </a:spcBef>
              <a:spcAft>
                <a:spcPts val="0"/>
              </a:spcAft>
              <a:buNone/>
              <a:defRPr/>
            </a:pPr>
            <a:r>
              <a:rPr lang="en-US" sz="2000" dirty="0">
                <a:latin typeface="+mn-lt"/>
                <a:cs typeface="Arial" panose="020B0604020202020204" pitchFamily="34" charset="0"/>
              </a:rPr>
              <a:t>$168B Power 7% (electric 8%; </a:t>
            </a:r>
            <a:r>
              <a:rPr lang="en-US" sz="2000" dirty="0">
                <a:solidFill>
                  <a:srgbClr val="C00000"/>
                </a:solidFill>
                <a:latin typeface="+mn-lt"/>
                <a:cs typeface="Arial" panose="020B0604020202020204" pitchFamily="34" charset="0"/>
              </a:rPr>
              <a:t>oil/gas fields &amp; pipelines -1%)</a:t>
            </a:r>
          </a:p>
          <a:p>
            <a:pPr marL="0" indent="0">
              <a:spcBef>
                <a:spcPts val="600"/>
              </a:spcBef>
              <a:buNone/>
              <a:defRPr/>
            </a:pPr>
            <a:r>
              <a:rPr lang="en-US" sz="2000" dirty="0">
                <a:latin typeface="+mn-lt"/>
                <a:cs typeface="Arial" panose="020B0604020202020204" pitchFamily="34" charset="0"/>
              </a:rPr>
              <a:t>$151B Highway and street 4% (pavement 3%; bridge 8%)</a:t>
            </a:r>
          </a:p>
          <a:p>
            <a:pPr marL="0" indent="0">
              <a:spcBef>
                <a:spcPts val="600"/>
              </a:spcBef>
              <a:buNone/>
              <a:defRPr/>
            </a:pPr>
            <a:r>
              <a:rPr lang="en-US" sz="2000" dirty="0">
                <a:latin typeface="+mn-lt"/>
                <a:cs typeface="Arial" panose="020B0604020202020204" pitchFamily="34" charset="0"/>
              </a:rPr>
              <a:t>$140B Educational 2% (primary/secondary 2%; </a:t>
            </a:r>
            <a:r>
              <a:rPr lang="en-US" sz="2000" dirty="0">
                <a:solidFill>
                  <a:srgbClr val="C00000"/>
                </a:solidFill>
                <a:latin typeface="+mn-lt"/>
                <a:cs typeface="Arial" panose="020B0604020202020204" pitchFamily="34" charset="0"/>
              </a:rPr>
              <a:t>higher ed -1%; </a:t>
            </a:r>
            <a:r>
              <a:rPr lang="en-US" sz="2000" dirty="0">
                <a:latin typeface="+mn-lt"/>
                <a:cs typeface="Arial" panose="020B0604020202020204" pitchFamily="34" charset="0"/>
              </a:rPr>
              <a:t>pre-primary, libraries, museums, misc. 8%)</a:t>
            </a:r>
          </a:p>
          <a:p>
            <a:pPr marL="0" indent="0">
              <a:spcBef>
                <a:spcPts val="600"/>
              </a:spcBef>
              <a:buNone/>
              <a:defRPr/>
            </a:pPr>
            <a:r>
              <a:rPr lang="en-US" sz="2000" dirty="0">
                <a:latin typeface="+mn-lt"/>
                <a:cs typeface="Arial" panose="020B0604020202020204" pitchFamily="34" charset="0"/>
              </a:rPr>
              <a:t>$122B Commercial 0.8% </a:t>
            </a:r>
            <a:r>
              <a:rPr lang="en-US" sz="2000" dirty="0">
                <a:solidFill>
                  <a:srgbClr val="C00000"/>
                </a:solidFill>
                <a:latin typeface="+mn-lt"/>
                <a:cs typeface="Arial" panose="020B0604020202020204" pitchFamily="34" charset="0"/>
              </a:rPr>
              <a:t>(warehouse -2%; </a:t>
            </a:r>
            <a:r>
              <a:rPr lang="en-US" sz="2000" dirty="0">
                <a:latin typeface="+mn-lt"/>
                <a:cs typeface="Arial" panose="020B0604020202020204" pitchFamily="34" charset="0"/>
              </a:rPr>
              <a:t>retail 6%; </a:t>
            </a:r>
            <a:r>
              <a:rPr lang="en-US" sz="2000" dirty="0">
                <a:solidFill>
                  <a:srgbClr val="C00000"/>
                </a:solidFill>
                <a:latin typeface="+mn-lt"/>
                <a:cs typeface="Arial" panose="020B0604020202020204" pitchFamily="34" charset="0"/>
              </a:rPr>
              <a:t>farm -1%)</a:t>
            </a:r>
          </a:p>
          <a:p>
            <a:pPr marL="0" indent="0" fontAlgn="auto">
              <a:spcBef>
                <a:spcPts val="600"/>
              </a:spcBef>
              <a:spcAft>
                <a:spcPts val="0"/>
              </a:spcAft>
              <a:buNone/>
              <a:defRPr/>
            </a:pPr>
            <a:r>
              <a:rPr lang="en-US" sz="2000" dirty="0">
                <a:latin typeface="+mn-lt"/>
                <a:cs typeface="Arial" panose="020B0604020202020204" pitchFamily="34" charset="0"/>
              </a:rPr>
              <a:t>$114B Office including data centers 7% (data centers 28%; </a:t>
            </a:r>
            <a:r>
              <a:rPr lang="en-US" sz="2000" dirty="0">
                <a:solidFill>
                  <a:srgbClr val="C00000"/>
                </a:solidFill>
                <a:latin typeface="+mn-lt"/>
                <a:cs typeface="Arial" panose="020B0604020202020204" pitchFamily="34" charset="0"/>
              </a:rPr>
              <a:t>other private office -5%; public office -3%) </a:t>
            </a:r>
          </a:p>
          <a:p>
            <a:pPr marL="0" indent="0" fontAlgn="auto">
              <a:spcBef>
                <a:spcPts val="600"/>
              </a:spcBef>
              <a:spcAft>
                <a:spcPts val="0"/>
              </a:spcAft>
              <a:buNone/>
              <a:defRPr/>
            </a:pPr>
            <a:r>
              <a:rPr lang="en-US" sz="2000" dirty="0">
                <a:latin typeface="+mn-lt"/>
                <a:cs typeface="Arial" panose="020B0604020202020204" pitchFamily="34" charset="0"/>
              </a:rPr>
              <a:t>$  71B Health care 3% (hospital 4%; medical building 0.8%; special care 3%)</a:t>
            </a:r>
            <a:endParaRPr lang="en-US" sz="2000" dirty="0">
              <a:solidFill>
                <a:srgbClr val="C00000"/>
              </a:solidFill>
              <a:latin typeface="+mn-lt"/>
              <a:cs typeface="Arial" panose="020B0604020202020204" pitchFamily="34" charset="0"/>
            </a:endParaRPr>
          </a:p>
          <a:p>
            <a:pPr marL="0" indent="0" fontAlgn="auto">
              <a:spcBef>
                <a:spcPts val="600"/>
              </a:spcBef>
              <a:spcAft>
                <a:spcPts val="0"/>
              </a:spcAft>
              <a:buNone/>
              <a:defRPr/>
            </a:pPr>
            <a:r>
              <a:rPr lang="en-US" sz="2000" dirty="0">
                <a:latin typeface="+mn-lt"/>
                <a:cs typeface="Arial" panose="020B0604020202020204" pitchFamily="34" charset="0"/>
              </a:rPr>
              <a:t>$  70B Transportation 3% (air 7%; private rail/truck 4%; </a:t>
            </a:r>
            <a:r>
              <a:rPr lang="en-US" sz="2000" dirty="0">
                <a:solidFill>
                  <a:srgbClr val="C00000"/>
                </a:solidFill>
                <a:latin typeface="+mn-lt"/>
                <a:cs typeface="Arial" panose="020B0604020202020204" pitchFamily="34" charset="0"/>
              </a:rPr>
              <a:t>transit -13%)</a:t>
            </a:r>
          </a:p>
          <a:p>
            <a:pPr marL="0" indent="0">
              <a:spcBef>
                <a:spcPts val="600"/>
              </a:spcBef>
              <a:buNone/>
              <a:defRPr/>
            </a:pPr>
            <a:r>
              <a:rPr lang="en-US" sz="2000" dirty="0">
                <a:latin typeface="+mn-lt"/>
                <a:cs typeface="Arial" panose="020B0604020202020204" pitchFamily="34" charset="0"/>
              </a:rPr>
              <a:t>$229B Other 6%:</a:t>
            </a:r>
            <a:endParaRPr lang="en-US" sz="1400" dirty="0">
              <a:latin typeface="+mn-lt"/>
              <a:cs typeface="Arial" panose="020B0604020202020204" pitchFamily="34" charset="0"/>
            </a:endParaRPr>
          </a:p>
          <a:p>
            <a:pPr marL="0" indent="0" fontAlgn="auto">
              <a:spcBef>
                <a:spcPts val="600"/>
              </a:spcBef>
              <a:spcAft>
                <a:spcPts val="0"/>
              </a:spcAft>
              <a:buNone/>
              <a:defRPr/>
            </a:pPr>
            <a:r>
              <a:rPr lang="en-US" sz="1600" dirty="0">
                <a:latin typeface="+mn-lt"/>
                <a:cs typeface="Arial" panose="020B0604020202020204" pitchFamily="34" charset="0"/>
              </a:rPr>
              <a:t>Sewage/waste 5%; Amuse/recreation 8%; Water supply 5%; Communication 3%; Lodging 6%; Public safety 2%; </a:t>
            </a:r>
            <a:r>
              <a:rPr lang="en-US" sz="1600" dirty="0" err="1">
                <a:latin typeface="+mn-lt"/>
                <a:cs typeface="Arial" panose="020B0604020202020204" pitchFamily="34" charset="0"/>
              </a:rPr>
              <a:t>Conserv</a:t>
            </a:r>
            <a:r>
              <a:rPr lang="en-US" sz="1600" dirty="0">
                <a:latin typeface="+mn-lt"/>
                <a:cs typeface="Arial" panose="020B0604020202020204" pitchFamily="34" charset="0"/>
              </a:rPr>
              <a:t>/dev 18%; </a:t>
            </a:r>
            <a:r>
              <a:rPr lang="en-US" sz="1600" dirty="0" err="1">
                <a:latin typeface="+mn-lt"/>
                <a:cs typeface="Arial" panose="020B0604020202020204" pitchFamily="34" charset="0"/>
              </a:rPr>
              <a:t>Relig</a:t>
            </a:r>
            <a:r>
              <a:rPr lang="en-US" sz="1600" dirty="0">
                <a:latin typeface="+mn-lt"/>
                <a:cs typeface="Arial" panose="020B0604020202020204" pitchFamily="34" charset="0"/>
              </a:rPr>
              <a:t> 20%</a:t>
            </a:r>
          </a:p>
          <a:p>
            <a:pPr fontAlgn="auto">
              <a:spcAft>
                <a:spcPts val="0"/>
              </a:spcAft>
              <a:defRPr/>
            </a:pP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F5B362-8E46-688C-FCB7-95BD5A67678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301841"/>
            <a:ext cx="9366250" cy="918947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400" dirty="0">
                <a:latin typeface="+mn-lt"/>
              </a:rPr>
              <a:t>Spending trends: mix of increases and </a:t>
            </a:r>
            <a:r>
              <a:rPr lang="en-US" sz="2400" dirty="0">
                <a:solidFill>
                  <a:srgbClr val="C00000"/>
                </a:solidFill>
                <a:latin typeface="+mn-lt"/>
              </a:rPr>
              <a:t>decreases</a:t>
            </a:r>
            <a:endParaRPr lang="en-US" sz="2400" b="0" dirty="0">
              <a:solidFill>
                <a:srgbClr val="C00000"/>
              </a:solidFill>
              <a:latin typeface="+mn-lt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US" sz="2000" b="0" dirty="0">
                <a:latin typeface="+mn-lt"/>
                <a:cs typeface="Poppins" panose="00000500000000000000" pitchFamily="2" charset="0"/>
              </a:rPr>
              <a:t>Billions of dollars, seasonally adjusted annual rate, Apr. 2025-Apr. 2026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D13E06-DE94-57A3-16F4-A22EBED4AC2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954088" y="6473825"/>
            <a:ext cx="6864350" cy="246063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z="1200">
                <a:latin typeface="+mn-lt"/>
              </a:rPr>
              <a:t>Source: Author, from U.S. Census Bureau, www.census.gov/constructionspending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A5AA63-DD24-A8F5-1550-109D8B150DE0}"/>
              </a:ext>
            </a:extLst>
          </p:cNvPr>
          <p:cNvSpPr txBox="1"/>
          <p:nvPr/>
        </p:nvSpPr>
        <p:spPr>
          <a:xfrm>
            <a:off x="8181975" y="6473825"/>
            <a:ext cx="3835400" cy="238125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50" dirty="0">
                <a:solidFill>
                  <a:prstClr val="black"/>
                </a:solidFill>
                <a:latin typeface="Times New Roman" charset="0"/>
                <a:ea typeface="Times New Roman" charset="0"/>
                <a:cs typeface="Times New Roman" charset="0"/>
              </a:rPr>
              <a:t>©2026 The Associated General Contractors of America, Inc.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8D1582-AAF6-40A1-888F-96456128FC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9149" y="568775"/>
            <a:ext cx="8487564" cy="400110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prstClr val="black"/>
                </a:solidFill>
                <a:latin typeface="Calibri  "/>
                <a:cs typeface="Poppins" panose="00000500000000000000" pitchFamily="2" charset="0"/>
              </a:rPr>
              <a:t>Tariffs are pushing up costs of construction materials, equipment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6C43A7-EB76-488A-A059-FED468740829}"/>
              </a:ext>
            </a:extLst>
          </p:cNvPr>
          <p:cNvSpPr txBox="1"/>
          <p:nvPr/>
        </p:nvSpPr>
        <p:spPr>
          <a:xfrm>
            <a:off x="429149" y="1041907"/>
            <a:ext cx="91165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producer price indexes (PPIs), changes through Apr. 2026 (not seasonally adjusted)</a:t>
            </a:r>
            <a:endParaRPr lang="en-US" sz="2000" dirty="0">
              <a:solidFill>
                <a:srgbClr val="C0504D">
                  <a:lumMod val="7500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228419" y="6473826"/>
            <a:ext cx="3467395" cy="23852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950" dirty="0">
                <a:latin typeface="Times New Roman" charset="0"/>
                <a:ea typeface="Times New Roman" charset="0"/>
                <a:cs typeface="Times New Roman" charset="0"/>
              </a:rPr>
              <a:t>©2026 The Associated General Contractors of America, Inc. </a:t>
            </a:r>
          </a:p>
        </p:txBody>
      </p:sp>
      <p:sp>
        <p:nvSpPr>
          <p:cNvPr id="22" name="Text Box 3">
            <a:extLst>
              <a:ext uri="{FF2B5EF4-FFF2-40B4-BE49-F238E27FC236}">
                <a16:creationId xmlns:a16="http://schemas.microsoft.com/office/drawing/2014/main" id="{72E744C2-D67F-1740-B13E-7AB655FF91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86013" y="1174096"/>
            <a:ext cx="3545587" cy="1041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097192" fontAlgn="base">
              <a:spcBef>
                <a:spcPct val="0"/>
              </a:spcBef>
              <a:defRPr/>
            </a:pPr>
            <a:endParaRPr lang="en-US" b="1" u="sng" dirty="0">
              <a:latin typeface="Calibri" pitchFamily="34" charset="0"/>
              <a:cs typeface="Arial" pitchFamily="34" charset="0"/>
            </a:endParaRPr>
          </a:p>
          <a:p>
            <a:pPr algn="ctr" defTabSz="1097192" fontAlgn="base">
              <a:spcBef>
                <a:spcPct val="0"/>
              </a:spcBef>
              <a:defRPr/>
            </a:pPr>
            <a:r>
              <a:rPr lang="en-US" b="1" u="sng" dirty="0">
                <a:latin typeface="Calibri" pitchFamily="34" charset="0"/>
                <a:cs typeface="Arial" pitchFamily="34" charset="0"/>
              </a:rPr>
              <a:t>April 2026 change from:</a:t>
            </a:r>
          </a:p>
          <a:p>
            <a:pPr defTabSz="1097192" fontAlgn="base">
              <a:spcBef>
                <a:spcPct val="0"/>
              </a:spcBef>
              <a:defRPr/>
            </a:pPr>
            <a:r>
              <a:rPr lang="en-US" b="1" dirty="0">
                <a:latin typeface="Calibri" pitchFamily="34" charset="0"/>
                <a:cs typeface="Arial" pitchFamily="34" charset="0"/>
              </a:rPr>
              <a:t>  Mar. 2026    Apr. 2025    Feb. 2020 </a:t>
            </a:r>
          </a:p>
          <a:p>
            <a:pPr defTabSz="1097192" fontAlgn="base">
              <a:spcBef>
                <a:spcPct val="0"/>
              </a:spcBef>
              <a:defRPr/>
            </a:pPr>
            <a:r>
              <a:rPr lang="en-US" b="1" dirty="0">
                <a:latin typeface="Calibri" pitchFamily="34" charset="0"/>
                <a:cs typeface="Arial" pitchFamily="34" charset="0"/>
              </a:rPr>
              <a:t> </a:t>
            </a:r>
            <a:r>
              <a:rPr lang="en-US" b="1" u="sng" dirty="0">
                <a:latin typeface="Calibri" pitchFamily="34" charset="0"/>
                <a:cs typeface="Arial" pitchFamily="34" charset="0"/>
              </a:rPr>
              <a:t>(1 month)</a:t>
            </a:r>
            <a:r>
              <a:rPr lang="en-US" b="1" dirty="0">
                <a:latin typeface="Calibri" pitchFamily="34" charset="0"/>
                <a:cs typeface="Arial" pitchFamily="34" charset="0"/>
              </a:rPr>
              <a:t>  </a:t>
            </a:r>
            <a:r>
              <a:rPr lang="en-US" b="1" u="sng" dirty="0">
                <a:latin typeface="Calibri" pitchFamily="34" charset="0"/>
                <a:cs typeface="Arial" pitchFamily="34" charset="0"/>
              </a:rPr>
              <a:t>(12 months) </a:t>
            </a:r>
            <a:r>
              <a:rPr lang="en-US" b="1" dirty="0">
                <a:latin typeface="Calibri" pitchFamily="34" charset="0"/>
                <a:cs typeface="Arial" pitchFamily="34" charset="0"/>
              </a:rPr>
              <a:t>(</a:t>
            </a:r>
            <a:r>
              <a:rPr lang="en-US" b="1" u="sng" dirty="0">
                <a:latin typeface="Calibri" pitchFamily="34" charset="0"/>
                <a:cs typeface="Arial" pitchFamily="34" charset="0"/>
              </a:rPr>
              <a:t>74 months)      </a:t>
            </a:r>
          </a:p>
        </p:txBody>
      </p:sp>
      <p:sp>
        <p:nvSpPr>
          <p:cNvPr id="59" name="Content Placeholder 3">
            <a:extLst>
              <a:ext uri="{FF2B5EF4-FFF2-40B4-BE49-F238E27FC236}">
                <a16:creationId xmlns:a16="http://schemas.microsoft.com/office/drawing/2014/main" id="{F875C3B4-9AC3-4198-9365-9F834D530AFC}"/>
              </a:ext>
            </a:extLst>
          </p:cNvPr>
          <p:cNvSpPr txBox="1">
            <a:spLocks/>
          </p:cNvSpPr>
          <p:nvPr/>
        </p:nvSpPr>
        <p:spPr>
          <a:xfrm>
            <a:off x="852894" y="6473826"/>
            <a:ext cx="7375525" cy="3187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000" b="0" i="0" kern="1200">
                <a:solidFill>
                  <a:schemeClr val="tx1"/>
                </a:solidFill>
                <a:latin typeface="Nunito Light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latin typeface="+mn-lt"/>
              </a:rPr>
              <a:t>Source: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Bureau of Labor Statistics,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3"/>
              </a:rPr>
              <a:t>www.bls.gov/ppi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endParaRPr lang="en-US" sz="1200" dirty="0">
              <a:latin typeface="+mn-lt"/>
            </a:endParaRPr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57DFFDCB-62A4-4A47-B404-802687AA35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5215131"/>
              </p:ext>
            </p:extLst>
          </p:nvPr>
        </p:nvGraphicFramePr>
        <p:xfrm>
          <a:off x="697584" y="2570069"/>
          <a:ext cx="10588846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72567">
                  <a:extLst>
                    <a:ext uri="{9D8B030D-6E8A-4147-A177-3AD203B41FA5}">
                      <a16:colId xmlns:a16="http://schemas.microsoft.com/office/drawing/2014/main" val="1613185996"/>
                    </a:ext>
                  </a:extLst>
                </a:gridCol>
                <a:gridCol w="2466753">
                  <a:extLst>
                    <a:ext uri="{9D8B030D-6E8A-4147-A177-3AD203B41FA5}">
                      <a16:colId xmlns:a16="http://schemas.microsoft.com/office/drawing/2014/main" val="2477260596"/>
                    </a:ext>
                  </a:extLst>
                </a:gridCol>
                <a:gridCol w="846471">
                  <a:extLst>
                    <a:ext uri="{9D8B030D-6E8A-4147-A177-3AD203B41FA5}">
                      <a16:colId xmlns:a16="http://schemas.microsoft.com/office/drawing/2014/main" val="3406682344"/>
                    </a:ext>
                  </a:extLst>
                </a:gridCol>
                <a:gridCol w="822733">
                  <a:extLst>
                    <a:ext uri="{9D8B030D-6E8A-4147-A177-3AD203B41FA5}">
                      <a16:colId xmlns:a16="http://schemas.microsoft.com/office/drawing/2014/main" val="3058325042"/>
                    </a:ext>
                  </a:extLst>
                </a:gridCol>
                <a:gridCol w="1180322">
                  <a:extLst>
                    <a:ext uri="{9D8B030D-6E8A-4147-A177-3AD203B41FA5}">
                      <a16:colId xmlns:a16="http://schemas.microsoft.com/office/drawing/2014/main" val="940052794"/>
                    </a:ext>
                  </a:extLst>
                </a:gridCol>
              </a:tblGrid>
              <a:tr h="24911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PPI for inputs to new nonresidential construction</a:t>
                      </a:r>
                      <a:endParaRPr lang="en-US" sz="1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1.7%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6.6%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49%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291544"/>
                  </a:ext>
                </a:extLst>
              </a:tr>
            </a:tbl>
          </a:graphicData>
        </a:graphic>
      </p:graphicFrame>
      <p:graphicFrame>
        <p:nvGraphicFramePr>
          <p:cNvPr id="20" name="Table 3">
            <a:extLst>
              <a:ext uri="{FF2B5EF4-FFF2-40B4-BE49-F238E27FC236}">
                <a16:creationId xmlns:a16="http://schemas.microsoft.com/office/drawing/2014/main" id="{6206C2D6-09F7-477B-A15F-12634375E62F}"/>
              </a:ext>
            </a:extLst>
          </p:cNvPr>
          <p:cNvGraphicFramePr>
            <a:graphicFrameLocks noGrp="1"/>
          </p:cNvGraphicFramePr>
          <p:nvPr/>
        </p:nvGraphicFramePr>
        <p:xfrm>
          <a:off x="697584" y="2252469"/>
          <a:ext cx="1058884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31040">
                  <a:extLst>
                    <a:ext uri="{9D8B030D-6E8A-4147-A177-3AD203B41FA5}">
                      <a16:colId xmlns:a16="http://schemas.microsoft.com/office/drawing/2014/main" val="1613185996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477260596"/>
                    </a:ext>
                  </a:extLst>
                </a:gridCol>
                <a:gridCol w="835839">
                  <a:extLst>
                    <a:ext uri="{9D8B030D-6E8A-4147-A177-3AD203B41FA5}">
                      <a16:colId xmlns:a16="http://schemas.microsoft.com/office/drawing/2014/main" val="3406682344"/>
                    </a:ext>
                  </a:extLst>
                </a:gridCol>
                <a:gridCol w="882502">
                  <a:extLst>
                    <a:ext uri="{9D8B030D-6E8A-4147-A177-3AD203B41FA5}">
                      <a16:colId xmlns:a16="http://schemas.microsoft.com/office/drawing/2014/main" val="3058325042"/>
                    </a:ext>
                  </a:extLst>
                </a:gridCol>
                <a:gridCol w="1131185">
                  <a:extLst>
                    <a:ext uri="{9D8B030D-6E8A-4147-A177-3AD203B41FA5}">
                      <a16:colId xmlns:a16="http://schemas.microsoft.com/office/drawing/2014/main" val="9400527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sng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Overall input costs are rising again and have outpaced the CPI since 2020</a:t>
                      </a:r>
                      <a:endParaRPr lang="en-US" sz="1800" b="1" u="sng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291544"/>
                  </a:ext>
                </a:extLst>
              </a:tr>
            </a:tbl>
          </a:graphicData>
        </a:graphic>
      </p:graphicFrame>
      <p:graphicFrame>
        <p:nvGraphicFramePr>
          <p:cNvPr id="25" name="Table 3">
            <a:extLst>
              <a:ext uri="{FF2B5EF4-FFF2-40B4-BE49-F238E27FC236}">
                <a16:creationId xmlns:a16="http://schemas.microsoft.com/office/drawing/2014/main" id="{C948AE4D-5868-44D7-83D2-37B11018EE38}"/>
              </a:ext>
            </a:extLst>
          </p:cNvPr>
          <p:cNvGraphicFramePr>
            <a:graphicFrameLocks noGrp="1"/>
          </p:cNvGraphicFramePr>
          <p:nvPr/>
        </p:nvGraphicFramePr>
        <p:xfrm>
          <a:off x="674016" y="3850934"/>
          <a:ext cx="10622630" cy="6019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68464">
                  <a:extLst>
                    <a:ext uri="{9D8B030D-6E8A-4147-A177-3AD203B41FA5}">
                      <a16:colId xmlns:a16="http://schemas.microsoft.com/office/drawing/2014/main" val="1613185996"/>
                    </a:ext>
                  </a:extLst>
                </a:gridCol>
                <a:gridCol w="1010669">
                  <a:extLst>
                    <a:ext uri="{9D8B030D-6E8A-4147-A177-3AD203B41FA5}">
                      <a16:colId xmlns:a16="http://schemas.microsoft.com/office/drawing/2014/main" val="2477260596"/>
                    </a:ext>
                  </a:extLst>
                </a:gridCol>
                <a:gridCol w="1343497">
                  <a:extLst>
                    <a:ext uri="{9D8B030D-6E8A-4147-A177-3AD203B41FA5}">
                      <a16:colId xmlns:a16="http://schemas.microsoft.com/office/drawing/2014/main" val="940052794"/>
                    </a:ext>
                  </a:extLst>
                </a:gridCol>
              </a:tblGrid>
              <a:tr h="60190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sng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...and domestic input prices for items competing with tariff-burdened imports soared</a:t>
                      </a:r>
                      <a:endParaRPr lang="en-US" sz="1800" b="0" u="sng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291544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62684A44-E0CF-4C80-1615-C9CDE3ACB5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3528164"/>
              </p:ext>
            </p:extLst>
          </p:nvPr>
        </p:nvGraphicFramePr>
        <p:xfrm>
          <a:off x="687367" y="5010058"/>
          <a:ext cx="1058884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39206">
                  <a:extLst>
                    <a:ext uri="{9D8B030D-6E8A-4147-A177-3AD203B41FA5}">
                      <a16:colId xmlns:a16="http://schemas.microsoft.com/office/drawing/2014/main" val="1613185996"/>
                    </a:ext>
                  </a:extLst>
                </a:gridCol>
                <a:gridCol w="1600114">
                  <a:extLst>
                    <a:ext uri="{9D8B030D-6E8A-4147-A177-3AD203B41FA5}">
                      <a16:colId xmlns:a16="http://schemas.microsoft.com/office/drawing/2014/main" val="2477260596"/>
                    </a:ext>
                  </a:extLst>
                </a:gridCol>
                <a:gridCol w="835839">
                  <a:extLst>
                    <a:ext uri="{9D8B030D-6E8A-4147-A177-3AD203B41FA5}">
                      <a16:colId xmlns:a16="http://schemas.microsoft.com/office/drawing/2014/main" val="3406682344"/>
                    </a:ext>
                  </a:extLst>
                </a:gridCol>
                <a:gridCol w="882502">
                  <a:extLst>
                    <a:ext uri="{9D8B030D-6E8A-4147-A177-3AD203B41FA5}">
                      <a16:colId xmlns:a16="http://schemas.microsoft.com/office/drawing/2014/main" val="3058325042"/>
                    </a:ext>
                  </a:extLst>
                </a:gridCol>
                <a:gridCol w="1131185">
                  <a:extLst>
                    <a:ext uri="{9D8B030D-6E8A-4147-A177-3AD203B41FA5}">
                      <a16:colId xmlns:a16="http://schemas.microsoft.com/office/drawing/2014/main" val="9400527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Aluminum mill shapes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 4.2%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   37%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    95%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291544"/>
                  </a:ext>
                </a:extLst>
              </a:tr>
            </a:tbl>
          </a:graphicData>
        </a:graphic>
      </p:graphicFrame>
      <p:graphicFrame>
        <p:nvGraphicFramePr>
          <p:cNvPr id="8" name="Table 3">
            <a:extLst>
              <a:ext uri="{FF2B5EF4-FFF2-40B4-BE49-F238E27FC236}">
                <a16:creationId xmlns:a16="http://schemas.microsoft.com/office/drawing/2014/main" id="{57ED81AB-EEA4-1B46-FB2D-2A316FE269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2498726"/>
              </p:ext>
            </p:extLst>
          </p:nvPr>
        </p:nvGraphicFramePr>
        <p:xfrm>
          <a:off x="687367" y="4644298"/>
          <a:ext cx="10588846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64453">
                  <a:extLst>
                    <a:ext uri="{9D8B030D-6E8A-4147-A177-3AD203B41FA5}">
                      <a16:colId xmlns:a16="http://schemas.microsoft.com/office/drawing/2014/main" val="1613185996"/>
                    </a:ext>
                  </a:extLst>
                </a:gridCol>
                <a:gridCol w="1174867">
                  <a:extLst>
                    <a:ext uri="{9D8B030D-6E8A-4147-A177-3AD203B41FA5}">
                      <a16:colId xmlns:a16="http://schemas.microsoft.com/office/drawing/2014/main" val="2477260596"/>
                    </a:ext>
                  </a:extLst>
                </a:gridCol>
                <a:gridCol w="867737">
                  <a:extLst>
                    <a:ext uri="{9D8B030D-6E8A-4147-A177-3AD203B41FA5}">
                      <a16:colId xmlns:a16="http://schemas.microsoft.com/office/drawing/2014/main" val="3406682344"/>
                    </a:ext>
                  </a:extLst>
                </a:gridCol>
                <a:gridCol w="861237">
                  <a:extLst>
                    <a:ext uri="{9D8B030D-6E8A-4147-A177-3AD203B41FA5}">
                      <a16:colId xmlns:a16="http://schemas.microsoft.com/office/drawing/2014/main" val="3058325042"/>
                    </a:ext>
                  </a:extLst>
                </a:gridCol>
                <a:gridCol w="1120552">
                  <a:extLst>
                    <a:ext uri="{9D8B030D-6E8A-4147-A177-3AD203B41FA5}">
                      <a16:colId xmlns:a16="http://schemas.microsoft.com/office/drawing/2014/main" val="940052794"/>
                    </a:ext>
                  </a:extLst>
                </a:gridCol>
              </a:tblGrid>
              <a:tr h="3632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Steel mill products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3.8%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   13%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    84%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291544"/>
                  </a:ext>
                </a:extLst>
              </a:tr>
            </a:tbl>
          </a:graphicData>
        </a:graphic>
      </p:graphicFrame>
      <p:graphicFrame>
        <p:nvGraphicFramePr>
          <p:cNvPr id="9" name="Table 3">
            <a:extLst>
              <a:ext uri="{FF2B5EF4-FFF2-40B4-BE49-F238E27FC236}">
                <a16:creationId xmlns:a16="http://schemas.microsoft.com/office/drawing/2014/main" id="{1C4AD47D-91F3-A498-90D8-3936E75186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4751962"/>
              </p:ext>
            </p:extLst>
          </p:nvPr>
        </p:nvGraphicFramePr>
        <p:xfrm>
          <a:off x="687367" y="5402013"/>
          <a:ext cx="10588846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90184">
                  <a:extLst>
                    <a:ext uri="{9D8B030D-6E8A-4147-A177-3AD203B41FA5}">
                      <a16:colId xmlns:a16="http://schemas.microsoft.com/office/drawing/2014/main" val="1613185996"/>
                    </a:ext>
                  </a:extLst>
                </a:gridCol>
                <a:gridCol w="1149136">
                  <a:extLst>
                    <a:ext uri="{9D8B030D-6E8A-4147-A177-3AD203B41FA5}">
                      <a16:colId xmlns:a16="http://schemas.microsoft.com/office/drawing/2014/main" val="2477260596"/>
                    </a:ext>
                  </a:extLst>
                </a:gridCol>
                <a:gridCol w="846471">
                  <a:extLst>
                    <a:ext uri="{9D8B030D-6E8A-4147-A177-3AD203B41FA5}">
                      <a16:colId xmlns:a16="http://schemas.microsoft.com/office/drawing/2014/main" val="3406682344"/>
                    </a:ext>
                  </a:extLst>
                </a:gridCol>
                <a:gridCol w="938798">
                  <a:extLst>
                    <a:ext uri="{9D8B030D-6E8A-4147-A177-3AD203B41FA5}">
                      <a16:colId xmlns:a16="http://schemas.microsoft.com/office/drawing/2014/main" val="3058325042"/>
                    </a:ext>
                  </a:extLst>
                </a:gridCol>
                <a:gridCol w="1064257">
                  <a:extLst>
                    <a:ext uri="{9D8B030D-6E8A-4147-A177-3AD203B41FA5}">
                      <a16:colId xmlns:a16="http://schemas.microsoft.com/office/drawing/2014/main" val="940052794"/>
                    </a:ext>
                  </a:extLst>
                </a:gridCol>
              </a:tblGrid>
              <a:tr h="24911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​Copper and brass mill shapes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 0.9%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  21%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104%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291544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39B322D-7E98-AF5D-633E-3288083585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7415333"/>
              </p:ext>
            </p:extLst>
          </p:nvPr>
        </p:nvGraphicFramePr>
        <p:xfrm>
          <a:off x="711200" y="2890109"/>
          <a:ext cx="10575229" cy="9778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64080">
                  <a:extLst>
                    <a:ext uri="{9D8B030D-6E8A-4147-A177-3AD203B41FA5}">
                      <a16:colId xmlns:a16="http://schemas.microsoft.com/office/drawing/2014/main" val="1613185996"/>
                    </a:ext>
                  </a:extLst>
                </a:gridCol>
                <a:gridCol w="2464373">
                  <a:extLst>
                    <a:ext uri="{9D8B030D-6E8A-4147-A177-3AD203B41FA5}">
                      <a16:colId xmlns:a16="http://schemas.microsoft.com/office/drawing/2014/main" val="2477260596"/>
                    </a:ext>
                  </a:extLst>
                </a:gridCol>
                <a:gridCol w="845654">
                  <a:extLst>
                    <a:ext uri="{9D8B030D-6E8A-4147-A177-3AD203B41FA5}">
                      <a16:colId xmlns:a16="http://schemas.microsoft.com/office/drawing/2014/main" val="3406682344"/>
                    </a:ext>
                  </a:extLst>
                </a:gridCol>
                <a:gridCol w="821939">
                  <a:extLst>
                    <a:ext uri="{9D8B030D-6E8A-4147-A177-3AD203B41FA5}">
                      <a16:colId xmlns:a16="http://schemas.microsoft.com/office/drawing/2014/main" val="3058325042"/>
                    </a:ext>
                  </a:extLst>
                </a:gridCol>
                <a:gridCol w="1179183">
                  <a:extLst>
                    <a:ext uri="{9D8B030D-6E8A-4147-A177-3AD203B41FA5}">
                      <a16:colId xmlns:a16="http://schemas.microsoft.com/office/drawing/2014/main" val="940052794"/>
                    </a:ext>
                  </a:extLst>
                </a:gridCol>
              </a:tblGrid>
              <a:tr h="97788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Consumer price index (CPI)</a:t>
                      </a:r>
                      <a:endParaRPr lang="en-US" sz="1200" b="0" i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0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0.9%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3.8%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29%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291544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27C15E5-2E05-CE25-6653-7BCEEF6834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059132"/>
              </p:ext>
            </p:extLst>
          </p:nvPr>
        </p:nvGraphicFramePr>
        <p:xfrm>
          <a:off x="697583" y="5742121"/>
          <a:ext cx="1058884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39206">
                  <a:extLst>
                    <a:ext uri="{9D8B030D-6E8A-4147-A177-3AD203B41FA5}">
                      <a16:colId xmlns:a16="http://schemas.microsoft.com/office/drawing/2014/main" val="1613185996"/>
                    </a:ext>
                  </a:extLst>
                </a:gridCol>
                <a:gridCol w="1600114">
                  <a:extLst>
                    <a:ext uri="{9D8B030D-6E8A-4147-A177-3AD203B41FA5}">
                      <a16:colId xmlns:a16="http://schemas.microsoft.com/office/drawing/2014/main" val="2477260596"/>
                    </a:ext>
                  </a:extLst>
                </a:gridCol>
                <a:gridCol w="835839">
                  <a:extLst>
                    <a:ext uri="{9D8B030D-6E8A-4147-A177-3AD203B41FA5}">
                      <a16:colId xmlns:a16="http://schemas.microsoft.com/office/drawing/2014/main" val="3406682344"/>
                    </a:ext>
                  </a:extLst>
                </a:gridCol>
                <a:gridCol w="882502">
                  <a:extLst>
                    <a:ext uri="{9D8B030D-6E8A-4147-A177-3AD203B41FA5}">
                      <a16:colId xmlns:a16="http://schemas.microsoft.com/office/drawing/2014/main" val="3058325042"/>
                    </a:ext>
                  </a:extLst>
                </a:gridCol>
                <a:gridCol w="1131185">
                  <a:extLst>
                    <a:ext uri="{9D8B030D-6E8A-4147-A177-3AD203B41FA5}">
                      <a16:colId xmlns:a16="http://schemas.microsoft.com/office/drawing/2014/main" val="9400527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Construction machinery and equipment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 0.1%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   4.0%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    37%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291544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169401F2-F602-3436-C2C0-F53138EB08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3393245"/>
              </p:ext>
            </p:extLst>
          </p:nvPr>
        </p:nvGraphicFramePr>
        <p:xfrm>
          <a:off x="674016" y="4270918"/>
          <a:ext cx="1058884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39206">
                  <a:extLst>
                    <a:ext uri="{9D8B030D-6E8A-4147-A177-3AD203B41FA5}">
                      <a16:colId xmlns:a16="http://schemas.microsoft.com/office/drawing/2014/main" val="1613185996"/>
                    </a:ext>
                  </a:extLst>
                </a:gridCol>
                <a:gridCol w="1600114">
                  <a:extLst>
                    <a:ext uri="{9D8B030D-6E8A-4147-A177-3AD203B41FA5}">
                      <a16:colId xmlns:a16="http://schemas.microsoft.com/office/drawing/2014/main" val="2477260596"/>
                    </a:ext>
                  </a:extLst>
                </a:gridCol>
                <a:gridCol w="835839">
                  <a:extLst>
                    <a:ext uri="{9D8B030D-6E8A-4147-A177-3AD203B41FA5}">
                      <a16:colId xmlns:a16="http://schemas.microsoft.com/office/drawing/2014/main" val="3406682344"/>
                    </a:ext>
                  </a:extLst>
                </a:gridCol>
                <a:gridCol w="882502">
                  <a:extLst>
                    <a:ext uri="{9D8B030D-6E8A-4147-A177-3AD203B41FA5}">
                      <a16:colId xmlns:a16="http://schemas.microsoft.com/office/drawing/2014/main" val="3058325042"/>
                    </a:ext>
                  </a:extLst>
                </a:gridCol>
                <a:gridCol w="1131185">
                  <a:extLst>
                    <a:ext uri="{9D8B030D-6E8A-4147-A177-3AD203B41FA5}">
                      <a16:colId xmlns:a16="http://schemas.microsoft.com/office/drawing/2014/main" val="9400527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Diesel fuel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 14%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    74%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>
                          <a:solidFill>
                            <a:schemeClr val="tx1"/>
                          </a:solidFill>
                        </a:rPr>
                        <a:t>    158%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2915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14312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8445C2-2DB3-436A-B31C-E1AF03BC03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2400" y="145648"/>
            <a:ext cx="9448800" cy="1139688"/>
          </a:xfrm>
        </p:spPr>
        <p:txBody>
          <a:bodyPr>
            <a:noAutofit/>
          </a:bodyPr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Tariff announcements &amp; dates affecting construction </a:t>
            </a:r>
            <a:r>
              <a:rPr lang="en-US" sz="2400" b="0" dirty="0">
                <a:latin typeface="Calibri" panose="020F0502020204030204" pitchFamily="34" charset="0"/>
                <a:cs typeface="Calibri" panose="020F0502020204030204" pitchFamily="34" charset="0"/>
              </a:rPr>
              <a:t>(as of June 3)</a:t>
            </a:r>
          </a:p>
          <a:p>
            <a:r>
              <a:rPr lang="en-US" sz="2000" b="0" dirty="0">
                <a:latin typeface="Arial Narrow" panose="020B0606020202030204" pitchFamily="34" charset="0"/>
                <a:cs typeface="Calibri" panose="020F0502020204030204" pitchFamily="34" charset="0"/>
              </a:rPr>
              <a:t>(more at </a:t>
            </a:r>
            <a:r>
              <a:rPr lang="en-US" sz="2000" b="0" dirty="0">
                <a:latin typeface="Arial Narrow" panose="020B0606020202030204" pitchFamily="34" charset="0"/>
              </a:rPr>
              <a:t>AGC </a:t>
            </a:r>
            <a:r>
              <a:rPr lang="en-US" sz="2000" b="0" dirty="0">
                <a:latin typeface="Arial Narrow" panose="020B0606020202030204" pitchFamily="34" charset="0"/>
                <a:hlinkClick r:id="rId2"/>
              </a:rPr>
              <a:t>Tariff Resource Center</a:t>
            </a:r>
            <a:r>
              <a:rPr lang="en-US" sz="2000" b="0" dirty="0">
                <a:latin typeface="Arial Narrow" panose="020B0606020202030204" pitchFamily="34" charset="0"/>
              </a:rPr>
              <a:t>: </a:t>
            </a:r>
            <a:r>
              <a:rPr lang="en-US" sz="2000" b="0" dirty="0">
                <a:latin typeface="Arial Narrow" panose="020B0606020202030204" pitchFamily="34" charset="0"/>
                <a:hlinkClick r:id="rId3"/>
              </a:rPr>
              <a:t>www.agc.org/tariff-resources-contractors</a:t>
            </a:r>
            <a:r>
              <a:rPr lang="en-US" sz="2000" b="0" dirty="0">
                <a:latin typeface="Arial Narrow" panose="020B0606020202030204" pitchFamily="34" charset="0"/>
              </a:rPr>
              <a:t>)</a:t>
            </a:r>
          </a:p>
          <a:p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9B77F1-B1F2-4652-8C18-F89BAA9C311F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Source: White House and media reports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EE5285-DC84-DB45-80C4-C80AA3FB38BD}"/>
              </a:ext>
            </a:extLst>
          </p:cNvPr>
          <p:cNvSpPr txBox="1"/>
          <p:nvPr/>
        </p:nvSpPr>
        <p:spPr>
          <a:xfrm>
            <a:off x="8172451" y="6473826"/>
            <a:ext cx="3844236" cy="23852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950" dirty="0">
                <a:latin typeface="Times New Roman" charset="0"/>
                <a:ea typeface="Times New Roman" charset="0"/>
                <a:cs typeface="Times New Roman" charset="0"/>
              </a:rPr>
              <a:t>©2026 The Associated General Contractors of America, Inc.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7785247-2A59-945A-4DB1-EBAA2742DE01}"/>
              </a:ext>
            </a:extLst>
          </p:cNvPr>
          <p:cNvSpPr txBox="1"/>
          <p:nvPr/>
        </p:nvSpPr>
        <p:spPr>
          <a:xfrm>
            <a:off x="241540" y="1561332"/>
            <a:ext cx="11240217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Supreme Court ruling invalidates many country-specific tariffs but not materials tariffs</a:t>
            </a:r>
          </a:p>
          <a:p>
            <a:pPr marL="342900" indent="-34290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Contractors can get refunds only if they are importers-of-record or tariffs are shown on invoice</a:t>
            </a:r>
          </a:p>
          <a:p>
            <a:pPr marL="342900" indent="-34290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President Trump imposed a new 10% tariff; blocked by court for now</a:t>
            </a:r>
          </a:p>
          <a:p>
            <a:pPr>
              <a:buClr>
                <a:schemeClr val="accent2"/>
              </a:buClr>
            </a:pPr>
            <a:endParaRPr lang="en-US"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chemeClr val="accent2"/>
              </a:buClr>
            </a:pPr>
            <a:r>
              <a:rPr lang="en-US" sz="2000" b="1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Still in effect:</a:t>
            </a:r>
            <a:endParaRPr lang="en-US" sz="1000" u="sng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Steel &amp; aluminum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25% on March 12, 2025; 50% on June 4, 2025</a:t>
            </a:r>
          </a:p>
          <a:p>
            <a:pPr marL="342900" indent="-34290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Copper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50% on Aug. 7 for copper products, not unprocessed copper</a:t>
            </a:r>
          </a:p>
          <a:p>
            <a:pPr marL="342900" indent="-34290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Lumber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10% on Oct. 1; duties on Canadian lumber raised from 14.5% to 35% in early August</a:t>
            </a:r>
          </a:p>
          <a:p>
            <a:pPr marL="342900" indent="-34290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Cars &amp; light trucks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25%; 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medium and heavy trucks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25% on Nov. 1; lower rate for parts, USMCA</a:t>
            </a:r>
            <a:endParaRPr lang="en-US"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Fee on Chinese ships calling on U.S. ports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US" sz="2000" dirty="0"/>
              <a:t> began on Oct. 14; suspended as of Nov. 10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351FF3CC-8BA3-2A46-60CE-0447BD5F01D6}"/>
              </a:ext>
            </a:extLst>
          </p:cNvPr>
          <p:cNvSpPr txBox="1">
            <a:spLocks/>
          </p:cNvSpPr>
          <p:nvPr/>
        </p:nvSpPr>
        <p:spPr>
          <a:xfrm>
            <a:off x="954088" y="5951765"/>
            <a:ext cx="6003303" cy="2460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000" b="0" i="0" kern="1200">
                <a:solidFill>
                  <a:schemeClr val="tx1"/>
                </a:solidFill>
                <a:latin typeface="Nunito Light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92094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06AD6D-4C1B-D75C-2DE4-4B72BD3F0F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15C29E5-CB76-18D6-429D-FDFF8B8FFD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0927" y="1207698"/>
            <a:ext cx="10967095" cy="4237513"/>
          </a:xfrm>
        </p:spPr>
        <p:txBody>
          <a:bodyPr lIns="91440" tIns="45720" rIns="91440" bIns="45720" anchor="t">
            <a:noAutofit/>
          </a:bodyPr>
          <a:lstStyle/>
          <a:p>
            <a:r>
              <a:rPr lang="en-US" sz="2000" dirty="0">
                <a:latin typeface="Calibri  "/>
                <a:cs typeface="Poppins"/>
                <a:hlinkClick r:id="rId2"/>
              </a:rPr>
              <a:t>BLS</a:t>
            </a:r>
            <a:r>
              <a:rPr lang="en-US" sz="2000" dirty="0">
                <a:latin typeface="Calibri  "/>
                <a:cs typeface="Poppins"/>
              </a:rPr>
              <a:t>: Average hourly earnings for production and nonsupervisory employees (Apr. 2025-Apr. 2026):</a:t>
            </a:r>
          </a:p>
          <a:p>
            <a:pPr marL="0" indent="0">
              <a:buNone/>
            </a:pPr>
            <a:r>
              <a:rPr lang="en-US" sz="2000" dirty="0">
                <a:latin typeface="Calibri  "/>
                <a:cs typeface="Poppins"/>
              </a:rPr>
              <a:t>	Construction 4.8%	Private sector 3.7%</a:t>
            </a:r>
          </a:p>
          <a:p>
            <a:r>
              <a:rPr lang="en-US" sz="2000" dirty="0">
                <a:latin typeface="Calibri  "/>
                <a:cs typeface="Poppins"/>
                <a:hlinkClick r:id="rId3"/>
              </a:rPr>
              <a:t>CLRC</a:t>
            </a:r>
            <a:r>
              <a:rPr lang="en-US" sz="2000" dirty="0">
                <a:latin typeface="Calibri  "/>
                <a:cs typeface="Poppins"/>
              </a:rPr>
              <a:t>: First-year settlements for construction union contracts: 4.7% (2025)</a:t>
            </a:r>
          </a:p>
          <a:p>
            <a:r>
              <a:rPr lang="en-US" sz="2000" dirty="0">
                <a:latin typeface="Calibri  "/>
                <a:cs typeface="Poppins"/>
                <a:hlinkClick r:id="rId4"/>
              </a:rPr>
              <a:t>PAS</a:t>
            </a:r>
            <a:r>
              <a:rPr lang="en-US" sz="2000" dirty="0">
                <a:latin typeface="Calibri  "/>
                <a:cs typeface="Poppins"/>
              </a:rPr>
              <a:t>: Construction firm executive increases: 4.5% in 2025; 4.-4.5% anticipated in 2026 (Mar. 2026)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FBB375-C7C0-874D-E458-DCA893A4B37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0928" y="345990"/>
            <a:ext cx="8827744" cy="456267"/>
          </a:xfrm>
        </p:spPr>
        <p:txBody>
          <a:bodyPr>
            <a:noAutofit/>
          </a:bodyPr>
          <a:lstStyle/>
          <a:p>
            <a:r>
              <a:rPr lang="en-US" sz="2400" dirty="0">
                <a:latin typeface="+mn-lt"/>
              </a:rPr>
              <a:t>Construction pay increases continue to outpace the private sector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8646C3-9353-26D7-903D-4D6E46F240C5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sz="1200">
                <a:latin typeface="+mn-lt"/>
              </a:rPr>
              <a:t>Source: Author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C145B7-2580-3E65-0296-B8CC31924304}"/>
              </a:ext>
            </a:extLst>
          </p:cNvPr>
          <p:cNvSpPr txBox="1"/>
          <p:nvPr/>
        </p:nvSpPr>
        <p:spPr>
          <a:xfrm>
            <a:off x="8172451" y="6473826"/>
            <a:ext cx="3844236" cy="23852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950" dirty="0">
                <a:latin typeface="Times New Roman" charset="0"/>
                <a:ea typeface="Times New Roman" charset="0"/>
                <a:cs typeface="Times New Roman" charset="0"/>
              </a:rPr>
              <a:t>©2026 The Associated General Contractors of America, Inc. </a:t>
            </a:r>
          </a:p>
        </p:txBody>
      </p:sp>
    </p:spTree>
    <p:extLst>
      <p:ext uri="{BB962C8B-B14F-4D97-AF65-F5344CB8AC3E}">
        <p14:creationId xmlns:p14="http://schemas.microsoft.com/office/powerpoint/2010/main" val="34022191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10DF68-32D9-4616-D248-45FD28510A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F16FF3-CCD5-EC43-A533-A788F90EEA3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5992" y="6473826"/>
            <a:ext cx="7884544" cy="246062"/>
          </a:xfrm>
        </p:spPr>
        <p:txBody>
          <a:bodyPr/>
          <a:lstStyle/>
          <a:p>
            <a:r>
              <a:rPr lang="en-US" sz="1200" dirty="0">
                <a:latin typeface="+mj-lt"/>
              </a:rPr>
              <a:t>Source: Harvard Joint Center for Housing Studies from Census Bureau, 2024 American Community Survey 1-Year </a:t>
            </a:r>
            <a:r>
              <a:rPr lang="en-US" sz="1200" dirty="0" err="1">
                <a:latin typeface="+mj-lt"/>
              </a:rPr>
              <a:t>Ests</a:t>
            </a:r>
            <a:r>
              <a:rPr lang="en-US" sz="1200" dirty="0">
                <a:latin typeface="+mj-lt"/>
              </a:rPr>
              <a:t>.</a:t>
            </a:r>
          </a:p>
        </p:txBody>
      </p:sp>
      <p:sp>
        <p:nvSpPr>
          <p:cNvPr id="136" name="Title 134">
            <a:extLst>
              <a:ext uri="{FF2B5EF4-FFF2-40B4-BE49-F238E27FC236}">
                <a16:creationId xmlns:a16="http://schemas.microsoft.com/office/drawing/2014/main" id="{29B9C085-2400-73F8-EEFA-90FE8DAD408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460490"/>
            <a:ext cx="9645067" cy="1065454"/>
          </a:xfrm>
          <a:noFill/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Foreign-born share of construction trade workers varies greatly by trade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D59EE747-2933-9479-453F-D3F971AC818C}"/>
              </a:ext>
            </a:extLst>
          </p:cNvPr>
          <p:cNvSpPr txBox="1"/>
          <p:nvPr/>
        </p:nvSpPr>
        <p:spPr>
          <a:xfrm>
            <a:off x="8119541" y="6473826"/>
            <a:ext cx="3897146" cy="23852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charset="0"/>
                <a:ea typeface="Times New Roman" charset="0"/>
                <a:cs typeface="Times New Roman" charset="0"/>
              </a:rPr>
              <a:t>©2026 The Associated General Contractors of America, Inc. 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0764A87-FC35-DD42-2239-187BFA57B6F4}"/>
              </a:ext>
            </a:extLst>
          </p:cNvPr>
          <p:cNvGraphicFramePr>
            <a:graphicFrameLocks noGrp="1"/>
          </p:cNvGraphicFramePr>
          <p:nvPr/>
        </p:nvGraphicFramePr>
        <p:xfrm>
          <a:off x="74428" y="1397480"/>
          <a:ext cx="11847278" cy="4718649"/>
        </p:xfrm>
        <a:graphic>
          <a:graphicData uri="http://schemas.openxmlformats.org/drawingml/2006/table">
            <a:tbl>
              <a:tblPr bandCol="1">
                <a:tableStyleId>{5C22544A-7EE6-4342-B048-85BDC9FD1C3A}</a:tableStyleId>
              </a:tblPr>
              <a:tblGrid>
                <a:gridCol w="5767435">
                  <a:extLst>
                    <a:ext uri="{9D8B030D-6E8A-4147-A177-3AD203B41FA5}">
                      <a16:colId xmlns:a16="http://schemas.microsoft.com/office/drawing/2014/main" val="2669251009"/>
                    </a:ext>
                  </a:extLst>
                </a:gridCol>
                <a:gridCol w="885664">
                  <a:extLst>
                    <a:ext uri="{9D8B030D-6E8A-4147-A177-3AD203B41FA5}">
                      <a16:colId xmlns:a16="http://schemas.microsoft.com/office/drawing/2014/main" val="1376186599"/>
                    </a:ext>
                  </a:extLst>
                </a:gridCol>
                <a:gridCol w="4396894">
                  <a:extLst>
                    <a:ext uri="{9D8B030D-6E8A-4147-A177-3AD203B41FA5}">
                      <a16:colId xmlns:a16="http://schemas.microsoft.com/office/drawing/2014/main" val="3218690785"/>
                    </a:ext>
                  </a:extLst>
                </a:gridCol>
                <a:gridCol w="797285">
                  <a:extLst>
                    <a:ext uri="{9D8B030D-6E8A-4147-A177-3AD203B41FA5}">
                      <a16:colId xmlns:a16="http://schemas.microsoft.com/office/drawing/2014/main" val="364314048"/>
                    </a:ext>
                  </a:extLst>
                </a:gridCol>
              </a:tblGrid>
              <a:tr h="844148"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b="1" u="sng" strike="noStrike" dirty="0">
                          <a:effectLst/>
                        </a:rPr>
                        <a:t>Occupation</a:t>
                      </a:r>
                      <a:endParaRPr lang="en-US" sz="2200" b="1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0" marR="4780" marT="478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u="none" strike="noStrike" dirty="0">
                          <a:effectLst/>
                        </a:rPr>
                        <a:t>Foreign </a:t>
                      </a:r>
                      <a:r>
                        <a:rPr lang="en-US" sz="2200" b="1" u="sng" strike="noStrike" dirty="0">
                          <a:effectLst/>
                        </a:rPr>
                        <a:t>born</a:t>
                      </a:r>
                      <a:endParaRPr lang="en-US" sz="2200" b="1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0" marR="4780" marT="478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b="1" u="sng" strike="noStrike" dirty="0">
                          <a:solidFill>
                            <a:schemeClr val="tx1"/>
                          </a:solidFill>
                          <a:effectLst/>
                        </a:rPr>
                        <a:t>Occupation</a:t>
                      </a:r>
                      <a:endParaRPr lang="en-US" sz="2200" b="1" i="0" u="sng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0" marR="4780" marT="478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Foreign </a:t>
                      </a:r>
                      <a:r>
                        <a:rPr lang="en-US" sz="2200" b="1" u="sng" strike="noStrike" dirty="0">
                          <a:solidFill>
                            <a:schemeClr val="tx1"/>
                          </a:solidFill>
                          <a:effectLst/>
                        </a:rPr>
                        <a:t>born</a:t>
                      </a:r>
                      <a:endParaRPr lang="en-US" sz="2200" b="1" i="0" u="sng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0" marR="4780" marT="478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9282635"/>
                  </a:ext>
                </a:extLst>
              </a:tr>
              <a:tr h="425061"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u="none" strike="noStrike" dirty="0">
                          <a:effectLst/>
                        </a:rPr>
                        <a:t> Plasterers &amp; Stucco Masons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0" marR="4780" marT="478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u="none" strike="noStrike" dirty="0">
                          <a:effectLst/>
                        </a:rPr>
                        <a:t>57%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0" marR="4780" marT="478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u="none" strike="noStrike" dirty="0">
                          <a:effectLst/>
                        </a:rPr>
                        <a:t> Carpenters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0" marR="4780" marT="478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u="none" strike="noStrike" dirty="0">
                          <a:effectLst/>
                        </a:rPr>
                        <a:t>35%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0" marR="4780" marT="478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9856678"/>
                  </a:ext>
                </a:extLst>
              </a:tr>
              <a:tr h="425061">
                <a:tc>
                  <a:txBody>
                    <a:bodyPr/>
                    <a:lstStyle/>
                    <a:p>
                      <a:pPr algn="l" fontAlgn="b"/>
                      <a:r>
                        <a:rPr lang="nb-NO" sz="2200" u="none" strike="noStrike" dirty="0">
                          <a:effectLst/>
                        </a:rPr>
                        <a:t> Drywall Installers, Ceiling Tile Installers, &amp; Tapers</a:t>
                      </a:r>
                      <a:endParaRPr lang="nb-NO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0" marR="4780" marT="478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u="none" strike="noStrike" dirty="0">
                          <a:effectLst/>
                        </a:rPr>
                        <a:t>57%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0" marR="4780" marT="478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u="none" strike="noStrike" dirty="0">
                          <a:effectLst/>
                        </a:rPr>
                        <a:t> Pipelayers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0" marR="4780" marT="478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u="none" strike="noStrike" dirty="0">
                          <a:effectLst/>
                        </a:rPr>
                        <a:t>28%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0" marR="4780" marT="478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3426166"/>
                  </a:ext>
                </a:extLst>
              </a:tr>
              <a:tr h="425061"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u="none" strike="noStrike" dirty="0">
                          <a:effectLst/>
                        </a:rPr>
                        <a:t> Roofers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0" marR="4780" marT="478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u="none" strike="noStrike" dirty="0">
                          <a:effectLst/>
                        </a:rPr>
                        <a:t>53%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0" marR="4780" marT="478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u="none" strike="noStrike" dirty="0">
                          <a:effectLst/>
                        </a:rPr>
                        <a:t> Plumbers, Pipefitters, &amp; Steamfitters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0" marR="4780" marT="478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u="none" strike="noStrike" dirty="0">
                          <a:effectLst/>
                        </a:rPr>
                        <a:t>18%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0" marR="4780" marT="478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2794586"/>
                  </a:ext>
                </a:extLst>
              </a:tr>
              <a:tr h="425061"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u="none" strike="noStrike" dirty="0">
                          <a:effectLst/>
                        </a:rPr>
                        <a:t> Painters &amp; Paperhangers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0" marR="4780" marT="478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u="none" strike="noStrike" dirty="0">
                          <a:effectLst/>
                        </a:rPr>
                        <a:t>53%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0" marR="4780" marT="478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u="none" strike="noStrike" dirty="0">
                          <a:effectLst/>
                        </a:rPr>
                        <a:t> Solar Photovoltaic Installers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0" marR="4780" marT="478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u="none" strike="noStrike" dirty="0">
                          <a:effectLst/>
                        </a:rPr>
                        <a:t>17%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0" marR="4780" marT="478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3526254"/>
                  </a:ext>
                </a:extLst>
              </a:tr>
              <a:tr h="425061"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u="none" strike="noStrike" dirty="0">
                          <a:effectLst/>
                        </a:rPr>
                        <a:t> Carpet, Floor, &amp; Tile Installers and Finishers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0" marR="4780" marT="478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u="none" strike="noStrike" dirty="0">
                          <a:effectLst/>
                        </a:rPr>
                        <a:t>51%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0" marR="4780" marT="478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u="none" strike="noStrike" dirty="0">
                          <a:effectLst/>
                        </a:rPr>
                        <a:t> Sheet Metal Workers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0" marR="4780" marT="478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u="none" strike="noStrike">
                          <a:effectLst/>
                        </a:rPr>
                        <a:t>17%</a:t>
                      </a:r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0" marR="4780" marT="478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2063860"/>
                  </a:ext>
                </a:extLst>
              </a:tr>
              <a:tr h="425061"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u="none" strike="noStrike" dirty="0">
                          <a:effectLst/>
                        </a:rPr>
                        <a:t> Construction Laborers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0" marR="4780" marT="478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u="none" strike="noStrike" dirty="0">
                          <a:effectLst/>
                        </a:rPr>
                        <a:t>44%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0" marR="4780" marT="478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u="none" strike="noStrike" dirty="0">
                          <a:effectLst/>
                        </a:rPr>
                        <a:t> Structural Iron &amp; Steel Workers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0" marR="4780" marT="478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u="none" strike="noStrike" dirty="0">
                          <a:effectLst/>
                        </a:rPr>
                        <a:t>16%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0" marR="4780" marT="478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9734904"/>
                  </a:ext>
                </a:extLst>
              </a:tr>
              <a:tr h="425061"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u="none" strike="noStrike" dirty="0">
                          <a:effectLst/>
                        </a:rPr>
                        <a:t> Brick, Block, &amp; Stone Masons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0" marR="4780" marT="478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u="none" strike="noStrike" dirty="0">
                          <a:effectLst/>
                        </a:rPr>
                        <a:t>39%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0" marR="4780" marT="478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u="none" strike="noStrike" dirty="0">
                          <a:effectLst/>
                        </a:rPr>
                        <a:t> Glaziers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0" marR="4780" marT="478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u="none" strike="noStrike">
                          <a:effectLst/>
                        </a:rPr>
                        <a:t>16%</a:t>
                      </a:r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0" marR="4780" marT="478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051427"/>
                  </a:ext>
                </a:extLst>
              </a:tr>
              <a:tr h="474013"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u="none" strike="noStrike" dirty="0">
                          <a:effectLst/>
                        </a:rPr>
                        <a:t> Insulation Workers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0" marR="4780" marT="478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u="none" strike="noStrike" dirty="0">
                          <a:effectLst/>
                        </a:rPr>
                        <a:t>38%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0" marR="4780" marT="478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u="none" strike="noStrike" dirty="0">
                          <a:effectLst/>
                        </a:rPr>
                        <a:t> Electricians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0" marR="4780" marT="478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u="none" strike="noStrike" dirty="0">
                          <a:effectLst/>
                        </a:rPr>
                        <a:t>16%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0" marR="4780" marT="478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3806600"/>
                  </a:ext>
                </a:extLst>
              </a:tr>
              <a:tr h="425061"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u="none" strike="noStrike" dirty="0">
                          <a:effectLst/>
                        </a:rPr>
                        <a:t> </a:t>
                      </a:r>
                      <a:r>
                        <a:rPr lang="en-US" sz="2000" u="none" strike="noStrike" dirty="0">
                          <a:effectLst/>
                        </a:rPr>
                        <a:t>Cement Masons, Concrete Finishers, Terrazzo Workers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0" marR="4780" marT="478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u="none" strike="noStrike" dirty="0">
                          <a:effectLst/>
                        </a:rPr>
                        <a:t>36%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0" marR="4780" marT="478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u="none" strike="noStrike" dirty="0">
                          <a:effectLst/>
                        </a:rPr>
                        <a:t> Construction Equipment Operators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0" marR="4780" marT="478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u="none" strike="noStrike" dirty="0">
                          <a:effectLst/>
                        </a:rPr>
                        <a:t>14%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0" marR="4780" marT="478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47192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05786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2614f45-e450-4993-a7c6-7bbf9d4ae850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5BE55EFE376B4CB252B6631EFDF1CD" ma:contentTypeVersion="18" ma:contentTypeDescription="Create a new document." ma:contentTypeScope="" ma:versionID="81d42032f359442e1e34926b04d909df">
  <xsd:schema xmlns:xsd="http://www.w3.org/2001/XMLSchema" xmlns:xs="http://www.w3.org/2001/XMLSchema" xmlns:p="http://schemas.microsoft.com/office/2006/metadata/properties" xmlns:ns3="b2614f45-e450-4993-a7c6-7bbf9d4ae850" xmlns:ns4="b8aad867-6d36-4bb2-8b6a-6a22d071eec2" targetNamespace="http://schemas.microsoft.com/office/2006/metadata/properties" ma:root="true" ma:fieldsID="b9f40650b145ab08dad886132796f575" ns3:_="" ns4:_="">
    <xsd:import namespace="b2614f45-e450-4993-a7c6-7bbf9d4ae850"/>
    <xsd:import namespace="b8aad867-6d36-4bb2-8b6a-6a22d071eec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614f45-e450-4993-a7c6-7bbf9d4ae85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aad867-6d36-4bb2-8b6a-6a22d071eec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0996767-2279-475B-B620-F00E1DE071E8}">
  <ds:schemaRefs>
    <ds:schemaRef ds:uri="http://www.w3.org/XML/1998/namespace"/>
    <ds:schemaRef ds:uri="b8aad867-6d36-4bb2-8b6a-6a22d071eec2"/>
    <ds:schemaRef ds:uri="b2614f45-e450-4993-a7c6-7bbf9d4ae850"/>
    <ds:schemaRef ds:uri="http://purl.org/dc/terms/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8721D75-C0FC-4FB1-B990-103695CC976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2614f45-e450-4993-a7c6-7bbf9d4ae850"/>
    <ds:schemaRef ds:uri="b8aad867-6d36-4bb2-8b6a-6a22d071eec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6CDC81C-DE15-4165-9DF8-FBF3C125B2B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170934</TotalTime>
  <Words>1823</Words>
  <Application>Microsoft Office PowerPoint</Application>
  <PresentationFormat>Widescreen</PresentationFormat>
  <Paragraphs>263</Paragraphs>
  <Slides>14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6" baseType="lpstr">
      <vt:lpstr>Aptos</vt:lpstr>
      <vt:lpstr>Arial</vt:lpstr>
      <vt:lpstr>Arial Narrow</vt:lpstr>
      <vt:lpstr>Calibri</vt:lpstr>
      <vt:lpstr>Calibri  </vt:lpstr>
      <vt:lpstr>Calibri body</vt:lpstr>
      <vt:lpstr>Nunito</vt:lpstr>
      <vt:lpstr>Nunito ExtraLight</vt:lpstr>
      <vt:lpstr>Nunito Light</vt:lpstr>
      <vt:lpstr>Poppins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Emily Hoffman</dc:creator>
  <cp:lastModifiedBy>Ken Simonson</cp:lastModifiedBy>
  <cp:revision>270</cp:revision>
  <cp:lastPrinted>2026-05-14T16:30:56Z</cp:lastPrinted>
  <dcterms:created xsi:type="dcterms:W3CDTF">2019-05-30T18:50:33Z</dcterms:created>
  <dcterms:modified xsi:type="dcterms:W3CDTF">2026-06-03T15:53:17Z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0x0101005F5BE55EFE376B4CB252B6631EFDF1CD</vt:lpwstr>
  </property>
</Properties>
</file>